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ink/ink1.xml" ContentType="application/inkml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88" r:id="rId4"/>
    <p:sldId id="259" r:id="rId5"/>
    <p:sldId id="275" r:id="rId6"/>
    <p:sldId id="262" r:id="rId7"/>
    <p:sldId id="287" r:id="rId8"/>
    <p:sldId id="261" r:id="rId9"/>
    <p:sldId id="263" r:id="rId10"/>
    <p:sldId id="284" r:id="rId11"/>
    <p:sldId id="264" r:id="rId12"/>
    <p:sldId id="277" r:id="rId13"/>
    <p:sldId id="279" r:id="rId14"/>
    <p:sldId id="266" r:id="rId15"/>
    <p:sldId id="285" r:id="rId16"/>
    <p:sldId id="268" r:id="rId17"/>
    <p:sldId id="276" r:id="rId18"/>
    <p:sldId id="280" r:id="rId19"/>
    <p:sldId id="271" r:id="rId20"/>
    <p:sldId id="272" r:id="rId21"/>
    <p:sldId id="273" r:id="rId22"/>
    <p:sldId id="274" r:id="rId23"/>
    <p:sldId id="281" r:id="rId24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4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  <p:cmAuthor id="3" name="Tatjana Milivojevic" initials="TM" lastIdx="13" clrIdx="3">
    <p:extLst>
      <p:ext uri="{19B8F6BF-5375-455C-9EA6-DF929625EA0E}">
        <p15:presenceInfo xmlns:p15="http://schemas.microsoft.com/office/powerpoint/2012/main" userId="S-1-5-21-3988269000-3947341290-2979681626-1339" providerId="AD"/>
      </p:ext>
    </p:extLst>
  </p:cmAuthor>
  <p:cmAuthor id="4" name="Vesna Pavlovic" initials="VP" lastIdx="2" clrIdx="4">
    <p:extLst>
      <p:ext uri="{19B8F6BF-5375-455C-9EA6-DF929625EA0E}">
        <p15:presenceInfo xmlns:p15="http://schemas.microsoft.com/office/powerpoint/2012/main" userId="Vesna Pavlovi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619E5"/>
    <a:srgbClr val="0099FF"/>
    <a:srgbClr val="EB8B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5906" autoAdjust="0"/>
  </p:normalViewPr>
  <p:slideViewPr>
    <p:cSldViewPr>
      <p:cViewPr varScale="1">
        <p:scale>
          <a:sx n="84" d="100"/>
          <a:sy n="84" d="100"/>
        </p:scale>
        <p:origin x="131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Gradjanski%20budzet%20primeri\gradjanski-budzet-pite-format%20NC%202501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gavric\Desktop\BUDZET%20DELJENJE%2018.06.2020\2024\Gradjanski%20vodic%202024\Pomocni%20dokumen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gavric\Desktop\BUDZET%20DELJENJE%2018.06.2020\2025\javna%20rasprava\prezentacija\Javna%20rasprava%20o%20budzetu%2020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gavric\Desktop\BUDZET%20DELJENJE%2018.06.2020\2025\javna%20rasprava\prezentacija\Javna%20rasprava%20o%20budzetu%20202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3AD-4242-B41E-A68060E15C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3AD-4242-B41E-A68060E15C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3AD-4242-B41E-A68060E15CF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3AD-4242-B41E-A68060E15CF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3AD-4242-B41E-A68060E15CF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3AD-4242-B41E-A68060E15CFE}"/>
              </c:ext>
            </c:extLst>
          </c:dPt>
          <c:dLbls>
            <c:dLbl>
              <c:idx val="0"/>
              <c:layout>
                <c:manualLayout>
                  <c:x val="-6.3380293405104038E-2"/>
                  <c:y val="-8.333333333333333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3AD-4242-B41E-A68060E15CF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474182742630233E-3"/>
                  <c:y val="-0.1166666666666666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3AD-4242-B41E-A68060E15CF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6079701955867096E-2"/>
                  <c:y val="-0.1598147662443814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3AD-4242-B41E-A68060E15CF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4.17477498419211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3AD-4242-B41E-A68060E15CFE}"/>
                </c:ext>
                <c:ext xmlns:c15="http://schemas.microsoft.com/office/drawing/2012/chart" uri="{CE6537A1-D6FC-4f65-9D91-7224C49458BB}">
                  <c15:layout>
                    <c:manualLayout>
                      <c:w val="0.1698625626962858"/>
                      <c:h val="0.13708408563606744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7.1996427076669277E-3"/>
                  <c:y val="0.353989676225660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3AD-4242-B41E-A68060E15CFE}"/>
                </c:ext>
                <c:ext xmlns:c15="http://schemas.microsoft.com/office/drawing/2012/chart" uri="{CE6537A1-D6FC-4f65-9D91-7224C49458BB}">
                  <c15:layout>
                    <c:manualLayout>
                      <c:w val="0.16782196964564913"/>
                      <c:h val="0.16230673120250894"/>
                    </c:manualLayout>
                  </c15:layout>
                </c:ext>
              </c:extLst>
            </c:dLbl>
            <c:numFmt formatCode="0.00%" sourceLinked="0"/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'Prihodi UKUPNO'!$A$1:$A$6</c:f>
              <c:strCache>
                <c:ptCount val="6"/>
                <c:pt idx="0">
                  <c:v>ДРУГИ ПРИХОДИ </c:v>
                </c:pt>
                <c:pt idx="1">
                  <c:v>ДОНАЦИЈЕ И ТРАНСФЕРИ </c:v>
                </c:pt>
                <c:pt idx="2">
                  <c:v>ПРЕНЕТА СРЕДСТВА ИЗ ПРЕТХОДНЕ ГОДИНЕ</c:v>
                </c:pt>
                <c:pt idx="3">
                  <c:v>ПРИХОДИ ОД ПРОДАЈЕ НЕФИНАНСИЈСКЕ ИМОВИНЕ</c:v>
                </c:pt>
                <c:pt idx="4">
                  <c:v>МЕМОРАНДУМСКЕ СТАВКЕ ЗА РЕФУНДАЦИЈУ РАСХОДА </c:v>
                </c:pt>
                <c:pt idx="5">
                  <c:v>ПОРЕЗИ </c:v>
                </c:pt>
              </c:strCache>
            </c:strRef>
          </c:cat>
          <c:val>
            <c:numRef>
              <c:f>'Prihodi UKUPNO'!$B$1:$B$6</c:f>
              <c:numCache>
                <c:formatCode>#,##0.00</c:formatCode>
                <c:ptCount val="6"/>
                <c:pt idx="0">
                  <c:v>443916671.25999999</c:v>
                </c:pt>
                <c:pt idx="1">
                  <c:v>548751368</c:v>
                </c:pt>
                <c:pt idx="2">
                  <c:v>306029295.74000001</c:v>
                </c:pt>
                <c:pt idx="3">
                  <c:v>4600000</c:v>
                </c:pt>
                <c:pt idx="4">
                  <c:v>1000000</c:v>
                </c:pt>
                <c:pt idx="5">
                  <c:v>4404815000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3AD-4242-B41E-A68060E15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87"/>
          <c:h val="0.4739690597498841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B6-4815-91F9-B94CD6072C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B6-4815-91F9-B94CD6072C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B6-4815-91F9-B94CD6072C5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6B6-4815-91F9-B94CD6072C5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6B6-4815-91F9-B94CD6072C5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6B6-4815-91F9-B94CD6072C5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6B6-4815-91F9-B94CD6072C5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6B6-4815-91F9-B94CD6072C52}"/>
              </c:ext>
            </c:extLst>
          </c:dPt>
          <c:cat>
            <c:strRef>
              <c:f>'Rashodi UKUPNO'!$A$1:$A$8</c:f>
              <c:strCache>
                <c:ptCount val="8"/>
                <c:pt idx="0">
                  <c:v>РАСХОДИ ЗА ЗАПОСЛЕНЕ </c:v>
                </c:pt>
                <c:pt idx="1">
                  <c:v>КОРИШЋЕЊЕ УСЛУГА И РОБА </c:v>
                </c:pt>
                <c:pt idx="2">
                  <c:v>СУБВЕНЦИЈЕ </c:v>
                </c:pt>
                <c:pt idx="3">
                  <c:v>ДОНАЦИЈЕ И ТРАНСФЕРИ </c:v>
                </c:pt>
                <c:pt idx="4">
                  <c:v>СОЦИЈАЛНА ПОМОЋ </c:v>
                </c:pt>
                <c:pt idx="5">
                  <c:v>ОСТАЛИ РАСХОДИ </c:v>
                </c:pt>
                <c:pt idx="6">
                  <c:v>АДМИНИСТРАТИВНИ ТРАНСФЕРИ БУЏЕТА </c:v>
                </c:pt>
                <c:pt idx="7">
                  <c:v>КАПИТАЛНИ ИЗДАЦИ </c:v>
                </c:pt>
              </c:strCache>
            </c:strRef>
          </c:cat>
          <c:val>
            <c:numRef>
              <c:f>'Rashodi UKUPNO'!$B$1:$B$8</c:f>
              <c:numCache>
                <c:formatCode>#,##0.00</c:formatCode>
                <c:ptCount val="8"/>
                <c:pt idx="0">
                  <c:v>1359518070</c:v>
                </c:pt>
                <c:pt idx="1">
                  <c:v>1529670619</c:v>
                </c:pt>
                <c:pt idx="2">
                  <c:v>215630600</c:v>
                </c:pt>
                <c:pt idx="3">
                  <c:v>512219500</c:v>
                </c:pt>
                <c:pt idx="4">
                  <c:v>362661000</c:v>
                </c:pt>
                <c:pt idx="5">
                  <c:v>422504661.66000003</c:v>
                </c:pt>
                <c:pt idx="6">
                  <c:v>23000000</c:v>
                </c:pt>
                <c:pt idx="7">
                  <c:v>1283907884.3399999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B6B6-4815-91F9-B94CD6072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96542673545119E-2"/>
          <c:y val="0.738773758819256"/>
          <c:w val="0.91814322060317177"/>
          <c:h val="0.2612262411807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16"/>
          <c:y val="0.3758994708994709"/>
          <c:w val="0.40236148955495005"/>
          <c:h val="0.3648412698412698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80891012109764"/>
          <c:y val="2.904291032829923E-2"/>
          <c:w val="0.76615394585786767"/>
          <c:h val="0.909707525211408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'Programi UKUPNO'!$A$1:$B$17</c:f>
              <c:strCache>
                <c:ptCount val="17"/>
                <c:pt idx="0">
                  <c:v>Програм 1</c:v>
                </c:pt>
                <c:pt idx="1">
                  <c:v>Програм 2.</c:v>
                </c:pt>
                <c:pt idx="2">
                  <c:v>Програм 3.</c:v>
                </c:pt>
                <c:pt idx="3">
                  <c:v>Програм 4.</c:v>
                </c:pt>
                <c:pt idx="4">
                  <c:v>Програм 5.</c:v>
                </c:pt>
                <c:pt idx="5">
                  <c:v>Програм 6.</c:v>
                </c:pt>
                <c:pt idx="6">
                  <c:v>Програм 7.</c:v>
                </c:pt>
                <c:pt idx="7">
                  <c:v>Програм 8.</c:v>
                </c:pt>
                <c:pt idx="8">
                  <c:v>Програм 9.</c:v>
                </c:pt>
                <c:pt idx="9">
                  <c:v>Програм 10.</c:v>
                </c:pt>
                <c:pt idx="10">
                  <c:v>Програм 11.</c:v>
                </c:pt>
                <c:pt idx="11">
                  <c:v>Програм 12.</c:v>
                </c:pt>
                <c:pt idx="12">
                  <c:v>Програм 13.</c:v>
                </c:pt>
                <c:pt idx="13">
                  <c:v>Програм 14.</c:v>
                </c:pt>
                <c:pt idx="14">
                  <c:v>Програм 15.</c:v>
                </c:pt>
                <c:pt idx="15">
                  <c:v>Програм 16.</c:v>
                </c:pt>
                <c:pt idx="16">
                  <c:v>Програм 17.</c:v>
                </c:pt>
              </c:strCache>
            </c:strRef>
          </c:cat>
          <c:val>
            <c:numRef>
              <c:f>'Programi UKUPNO'!$C$1:$C$17</c:f>
              <c:numCache>
                <c:formatCode>#,##0.00</c:formatCode>
                <c:ptCount val="17"/>
                <c:pt idx="0">
                  <c:v>11900000</c:v>
                </c:pt>
                <c:pt idx="1">
                  <c:v>519850000</c:v>
                </c:pt>
                <c:pt idx="2">
                  <c:v>22132800</c:v>
                </c:pt>
                <c:pt idx="3">
                  <c:v>63463000</c:v>
                </c:pt>
                <c:pt idx="4">
                  <c:v>159400000</c:v>
                </c:pt>
                <c:pt idx="5">
                  <c:v>153096600</c:v>
                </c:pt>
                <c:pt idx="6">
                  <c:v>1055169535.6</c:v>
                </c:pt>
                <c:pt idx="7">
                  <c:v>863758071</c:v>
                </c:pt>
                <c:pt idx="8">
                  <c:v>238421500</c:v>
                </c:pt>
                <c:pt idx="9">
                  <c:v>115413000</c:v>
                </c:pt>
                <c:pt idx="10">
                  <c:v>396843599</c:v>
                </c:pt>
                <c:pt idx="11">
                  <c:v>121636200</c:v>
                </c:pt>
                <c:pt idx="12">
                  <c:v>351313320</c:v>
                </c:pt>
                <c:pt idx="13">
                  <c:v>315596670</c:v>
                </c:pt>
                <c:pt idx="14">
                  <c:v>1091521370.6600001</c:v>
                </c:pt>
                <c:pt idx="15">
                  <c:v>62107740</c:v>
                </c:pt>
                <c:pt idx="16">
                  <c:v>167488928.74000001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2C-4EE9-8BFC-189DBB080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0137040"/>
        <c:axId val="440137432"/>
      </c:barChart>
      <c:catAx>
        <c:axId val="440137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40137432"/>
        <c:crosses val="autoZero"/>
        <c:auto val="1"/>
        <c:lblAlgn val="ctr"/>
        <c:lblOffset val="100"/>
        <c:noMultiLvlLbl val="0"/>
      </c:catAx>
      <c:valAx>
        <c:axId val="440137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40137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>
        <a:solidFill>
          <a:srgbClr val="00B050"/>
        </a:solidFill>
      </dgm:spPr>
      <dgm:t>
        <a:bodyPr/>
        <a:lstStyle/>
        <a:p>
          <a:r>
            <a:rPr lang="sr-Cyrl-RS" sz="1600" dirty="0"/>
            <a:t>Градска управа</a:t>
          </a:r>
        </a:p>
        <a:p>
          <a:r>
            <a:rPr lang="sr-Cyrl-RS" sz="1600" dirty="0"/>
            <a:t>Градоначелник</a:t>
          </a:r>
        </a:p>
        <a:p>
          <a:r>
            <a:rPr lang="sr-Cyrl-RS" sz="1600" dirty="0"/>
            <a:t>Градско веће</a:t>
          </a:r>
        </a:p>
        <a:p>
          <a:r>
            <a:rPr lang="sr-Cyrl-RS" sz="1600" dirty="0"/>
            <a:t>Скупштина града</a:t>
          </a:r>
        </a:p>
        <a:p>
          <a:r>
            <a:rPr lang="sr-Cyrl-RS" sz="1600" dirty="0"/>
            <a:t>Заједничко јавно правобранилаштво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>
        <a:solidFill>
          <a:srgbClr val="FFC000"/>
        </a:solidFill>
      </dgm:spPr>
      <dgm:t>
        <a:bodyPr/>
        <a:lstStyle/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Предшколска установа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Месне заједнице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Установе културе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Спортске установе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Туристичка организација 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>
        <a:solidFill>
          <a:srgbClr val="00B0F0"/>
        </a:solidFill>
      </dgm:spPr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Здравствени центар</a:t>
          </a:r>
          <a:r>
            <a:rPr lang="en-US" sz="1200" dirty="0"/>
            <a:t> </a:t>
          </a:r>
        </a:p>
        <a:p>
          <a:r>
            <a:rPr lang="sr-Cyrl-RS" sz="1100" dirty="0"/>
            <a:t>Центар за социјални рад</a:t>
          </a:r>
          <a:endParaRPr lang="en-US" sz="1100" dirty="0"/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sr-Latn-RS"/>
        </a:p>
      </dgm:t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sr-Latn-RS"/>
        </a:p>
      </dgm:t>
    </dgm:pt>
    <dgm:pt modelId="{6AE34D3E-FD5D-4402-89AF-BF559D3EC92D}" type="pres">
      <dgm:prSet presAssocID="{BDD04F37-85A8-4736-987B-C65A16E753DF}" presName="Accent1" presStyleLbl="node1" presStyleIdx="0" presStyleCnt="13"/>
      <dgm:spPr>
        <a:solidFill>
          <a:srgbClr val="FFC000"/>
        </a:solidFill>
      </dgm:spPr>
    </dgm:pt>
    <dgm:pt modelId="{8EA36E17-C808-4A8F-B550-8E3BDDE3A6F4}" type="pres">
      <dgm:prSet presAssocID="{BDD04F37-85A8-4736-987B-C65A16E753DF}" presName="Accent2" presStyleLbl="node1" presStyleIdx="1" presStyleCnt="13"/>
      <dgm:spPr>
        <a:solidFill>
          <a:srgbClr val="7030A0"/>
        </a:solidFill>
      </dgm:spPr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>
        <a:solidFill>
          <a:srgbClr val="FFFF00"/>
        </a:solidFill>
      </dgm:spPr>
    </dgm:pt>
    <dgm:pt modelId="{5B5715D4-85E8-4263-BFCE-8CF5FFF5C6FE}" type="pres">
      <dgm:prSet presAssocID="{BDD04F37-85A8-4736-987B-C65A16E753DF}" presName="Accent5" presStyleLbl="node1" presStyleIdx="4" presStyleCnt="13"/>
      <dgm:spPr>
        <a:solidFill>
          <a:srgbClr val="FFFF00"/>
        </a:solidFill>
      </dgm:spPr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F6A48C27-20DF-4D54-8F41-AF7D1E8E67F7}" type="pres">
      <dgm:prSet presAssocID="{C8F2A349-D54D-4B85-BD78-BA70A66CB9EA}" presName="Child1" presStyleLbl="node1" presStyleIdx="6" presStyleCnt="13" custScaleX="104478" custScaleY="166602">
        <dgm:presLayoutVars>
          <dgm:chMax val="0"/>
          <dgm:chPref val="0"/>
        </dgm:presLayoutVars>
      </dgm:prSet>
      <dgm:spPr/>
      <dgm:t>
        <a:bodyPr/>
        <a:lstStyle/>
        <a:p>
          <a:endParaRPr lang="sr-Latn-RS"/>
        </a:p>
      </dgm:t>
    </dgm:pt>
    <dgm:pt modelId="{129B4F34-3F71-443F-ADB4-418B70DF4667}" type="pres">
      <dgm:prSet presAssocID="{C8F2A349-D54D-4B85-BD78-BA70A66CB9EA}" presName="Accent7" presStyleCnt="0"/>
      <dgm:spPr/>
    </dgm:pt>
    <dgm:pt modelId="{B1BDA295-ACAA-40F4-A267-FEB455D59446}" type="pres">
      <dgm:prSet presAssocID="{C8F2A349-D54D-4B85-BD78-BA70A66CB9EA}" presName="AccentHold1" presStyleLbl="node1" presStyleIdx="7" presStyleCnt="13"/>
      <dgm:spPr/>
    </dgm:pt>
    <dgm:pt modelId="{A3CF0F48-238C-4C38-BF9F-A6100FCE38B1}" type="pres">
      <dgm:prSet presAssocID="{C8F2A349-D54D-4B85-BD78-BA70A66CB9EA}" presName="Accent8" presStyleCnt="0"/>
      <dgm:spPr/>
    </dgm:pt>
    <dgm:pt modelId="{DF97693D-F70B-4110-939B-77A8AA3C2976}" type="pres">
      <dgm:prSet presAssocID="{C8F2A349-D54D-4B85-BD78-BA70A66CB9EA}" presName="AccentHold2" presStyleLbl="node1" presStyleIdx="8" presStyleCnt="13" custLinFactNeighborX="2021" custLinFactNeighborY="19268"/>
      <dgm:spPr/>
    </dgm:pt>
    <dgm:pt modelId="{04046A0B-C83B-4D35-96B5-6DC8B9EE0D1E}" type="pres">
      <dgm:prSet presAssocID="{9621BB6C-CCFC-4987-A70A-BF11FC47FFCC}" presName="Child2" presStyleLbl="node1" presStyleIdx="9" presStyleCnt="13" custScaleX="107256" custScaleY="148686" custLinFactNeighborX="1406" custLinFactNeighborY="230">
        <dgm:presLayoutVars>
          <dgm:chMax val="0"/>
          <dgm:chPref val="0"/>
        </dgm:presLayoutVars>
      </dgm:prSet>
      <dgm:spPr/>
      <dgm:t>
        <a:bodyPr/>
        <a:lstStyle/>
        <a:p>
          <a:endParaRPr lang="sr-Latn-RS"/>
        </a:p>
      </dgm:t>
    </dgm:pt>
    <dgm:pt modelId="{EA598B23-0ABD-4014-85B2-68B6A940A8B9}" type="pres">
      <dgm:prSet presAssocID="{9621BB6C-CCFC-4987-A70A-BF11FC47FFCC}" presName="Accent9" presStyleCnt="0"/>
      <dgm:spPr/>
    </dgm:pt>
    <dgm:pt modelId="{E86D23A8-325F-44A6-8E68-72C00CCD60B1}" type="pres">
      <dgm:prSet presAssocID="{9621BB6C-CCFC-4987-A70A-BF11FC47FFCC}" presName="AccentHold1" presStyleLbl="node1" presStyleIdx="10" presStyleCnt="13"/>
      <dgm:spPr/>
    </dgm:pt>
    <dgm:pt modelId="{D9154172-22D4-45F1-BE4E-242A54F0AE5A}" type="pres">
      <dgm:prSet presAssocID="{9621BB6C-CCFC-4987-A70A-BF11FC47FFCC}" presName="Accent10" presStyleCnt="0"/>
      <dgm:spPr/>
    </dgm:pt>
    <dgm:pt modelId="{A73F9462-66EB-4423-A8BE-A725BD630751}" type="pres">
      <dgm:prSet presAssocID="{9621BB6C-CCFC-4987-A70A-BF11FC47FFCC}" presName="AccentHold2" presStyleLbl="node1" presStyleIdx="11" presStyleCnt="13"/>
      <dgm:spPr/>
    </dgm:pt>
    <dgm:pt modelId="{6B256402-7F9D-41F9-9131-1A0D845D5551}" type="pres">
      <dgm:prSet presAssocID="{9621BB6C-CCFC-4987-A70A-BF11FC47FFCC}" presName="Accent11" presStyleCnt="0"/>
      <dgm:spPr/>
    </dgm:pt>
    <dgm:pt modelId="{842121D4-BFA9-4476-BB4B-BC33DF750D2B}" type="pres">
      <dgm:prSet presAssocID="{9621BB6C-CCFC-4987-A70A-BF11FC47FFCC}" presName="AccentHold3" presStyleLbl="node1" presStyleIdx="12" presStyleCnt="13"/>
      <dgm:spPr/>
    </dgm:pt>
  </dgm:ptLst>
  <dgm:cxnLst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64A104BC-6122-4B7F-9A33-46D548859529}" type="presOf" srcId="{9621BB6C-CCFC-4987-A70A-BF11FC47FFCC}" destId="{04046A0B-C83B-4D35-96B5-6DC8B9EE0D1E}" srcOrd="0" destOrd="0" presId="urn:microsoft.com/office/officeart/2009/3/layout/CircleRelationship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3A357F96-46E4-4B2D-8935-923521801C23}" type="presOf" srcId="{C8F2A349-D54D-4B85-BD78-BA70A66CB9EA}" destId="{F6A48C27-20DF-4D54-8F41-AF7D1E8E67F7}" srcOrd="0" destOrd="0" presId="urn:microsoft.com/office/officeart/2009/3/layout/CircleRelationship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3045E999-D13A-4439-8F64-0F7CB64FBA04}" type="presParOf" srcId="{F67C4AC6-D320-469D-8949-6AC26CBBA3A8}" destId="{F6A48C27-20DF-4D54-8F41-AF7D1E8E67F7}" srcOrd="7" destOrd="0" presId="urn:microsoft.com/office/officeart/2009/3/layout/CircleRelationship"/>
    <dgm:cxn modelId="{EF2621B2-DB7A-492B-960D-DD651A4714C5}" type="presParOf" srcId="{F67C4AC6-D320-469D-8949-6AC26CBBA3A8}" destId="{129B4F34-3F71-443F-ADB4-418B70DF4667}" srcOrd="8" destOrd="0" presId="urn:microsoft.com/office/officeart/2009/3/layout/CircleRelationship"/>
    <dgm:cxn modelId="{C2398EB8-040D-4B47-B301-1F40A9255613}" type="presParOf" srcId="{129B4F34-3F71-443F-ADB4-418B70DF4667}" destId="{B1BDA295-ACAA-40F4-A267-FEB455D59446}" srcOrd="0" destOrd="0" presId="urn:microsoft.com/office/officeart/2009/3/layout/CircleRelationship"/>
    <dgm:cxn modelId="{8A6B0D0D-26F0-4F1F-8493-9B1512E280E2}" type="presParOf" srcId="{F67C4AC6-D320-469D-8949-6AC26CBBA3A8}" destId="{A3CF0F48-238C-4C38-BF9F-A6100FCE38B1}" srcOrd="9" destOrd="0" presId="urn:microsoft.com/office/officeart/2009/3/layout/CircleRelationship"/>
    <dgm:cxn modelId="{F9B14CDE-715A-49FD-A6BB-2AE4B25C99DC}" type="presParOf" srcId="{A3CF0F48-238C-4C38-BF9F-A6100FCE38B1}" destId="{DF97693D-F70B-4110-939B-77A8AA3C2976}" srcOrd="0" destOrd="0" presId="urn:microsoft.com/office/officeart/2009/3/layout/CircleRelationship"/>
    <dgm:cxn modelId="{53B932BB-166D-4A93-99E4-2583C20B272A}" type="presParOf" srcId="{F67C4AC6-D320-469D-8949-6AC26CBBA3A8}" destId="{04046A0B-C83B-4D35-96B5-6DC8B9EE0D1E}" srcOrd="10" destOrd="0" presId="urn:microsoft.com/office/officeart/2009/3/layout/CircleRelationship"/>
    <dgm:cxn modelId="{9C526ECD-D36B-44C6-820B-04EBC9D05BAC}" type="presParOf" srcId="{F67C4AC6-D320-469D-8949-6AC26CBBA3A8}" destId="{EA598B23-0ABD-4014-85B2-68B6A940A8B9}" srcOrd="11" destOrd="0" presId="urn:microsoft.com/office/officeart/2009/3/layout/CircleRelationship"/>
    <dgm:cxn modelId="{30B3E7E3-97AE-4BB4-91B4-26B453CF73E6}" type="presParOf" srcId="{EA598B23-0ABD-4014-85B2-68B6A940A8B9}" destId="{E86D23A8-325F-44A6-8E68-72C00CCD60B1}" srcOrd="0" destOrd="0" presId="urn:microsoft.com/office/officeart/2009/3/layout/CircleRelationship"/>
    <dgm:cxn modelId="{291CF72F-3D97-4D78-92E5-481B8F83AF58}" type="presParOf" srcId="{F67C4AC6-D320-469D-8949-6AC26CBBA3A8}" destId="{D9154172-22D4-45F1-BE4E-242A54F0AE5A}" srcOrd="12" destOrd="0" presId="urn:microsoft.com/office/officeart/2009/3/layout/CircleRelationship"/>
    <dgm:cxn modelId="{0816775B-57D3-4174-92DD-D5890DBBD45C}" type="presParOf" srcId="{D9154172-22D4-45F1-BE4E-242A54F0AE5A}" destId="{A73F9462-66EB-4423-A8BE-A725BD630751}" srcOrd="0" destOrd="0" presId="urn:microsoft.com/office/officeart/2009/3/layout/CircleRelationship"/>
    <dgm:cxn modelId="{912911A8-80D7-47B2-9421-F18B7A59E625}" type="presParOf" srcId="{F67C4AC6-D320-469D-8949-6AC26CBBA3A8}" destId="{6B256402-7F9D-41F9-9131-1A0D845D5551}" srcOrd="13" destOrd="0" presId="urn:microsoft.com/office/officeart/2009/3/layout/CircleRelationship"/>
    <dgm:cxn modelId="{1112B496-C09F-4EA4-A56C-3082052DEC75}" type="presParOf" srcId="{6B256402-7F9D-41F9-9131-1A0D845D5551}" destId="{842121D4-BFA9-4476-BB4B-BC33DF750D2B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локалне власти за 202</a:t>
          </a:r>
          <a:r>
            <a:rPr lang="en-US" sz="1400" dirty="0"/>
            <a:t>5</a:t>
          </a:r>
          <a:r>
            <a:rPr lang="sr-Cyrl-RS" sz="1400" dirty="0"/>
            <a:t>. годину са пројекцијама за 202</a:t>
          </a:r>
          <a:r>
            <a:rPr lang="en-US" sz="1400" dirty="0"/>
            <a:t>6</a:t>
          </a:r>
          <a:r>
            <a:rPr lang="sr-Cyrl-RS" sz="1400" dirty="0"/>
            <a:t>. и 202</a:t>
          </a:r>
          <a:r>
            <a:rPr lang="en-US" sz="1400" dirty="0"/>
            <a:t>7</a:t>
          </a:r>
          <a:r>
            <a:rPr lang="sr-Cyrl-RS" sz="1400" dirty="0"/>
            <a:t>.,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sr-Latn-RS"/>
        </a:p>
      </dgm:t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  <dgm:t>
        <a:bodyPr/>
        <a:lstStyle/>
        <a:p>
          <a:endParaRPr lang="sr-Latn-RS"/>
        </a:p>
      </dgm:t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  <dgm:t>
        <a:bodyPr/>
        <a:lstStyle/>
        <a:p>
          <a:endParaRPr lang="sr-Latn-RS"/>
        </a:p>
      </dgm:t>
    </dgm:pt>
    <dgm:pt modelId="{61AA8207-A6A4-4905-9FD1-93C90724B340}" type="pres">
      <dgm:prSet presAssocID="{F2167233-387A-4C2A-92FA-201B800AF2E5}" presName="connTx" presStyleLbl="parChTrans1D2" presStyleIdx="0" presStyleCnt="5"/>
      <dgm:spPr/>
      <dgm:t>
        <a:bodyPr/>
        <a:lstStyle/>
        <a:p>
          <a:endParaRPr lang="sr-Latn-RS"/>
        </a:p>
      </dgm:t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  <dgm:t>
        <a:bodyPr/>
        <a:lstStyle/>
        <a:p>
          <a:endParaRPr lang="sr-Latn-RS"/>
        </a:p>
      </dgm:t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  <dgm:t>
        <a:bodyPr/>
        <a:lstStyle/>
        <a:p>
          <a:endParaRPr lang="sr-Latn-RS"/>
        </a:p>
      </dgm:t>
    </dgm:pt>
    <dgm:pt modelId="{D23E054D-0742-441B-9D09-9EB576968A6E}" type="pres">
      <dgm:prSet presAssocID="{346E9DC4-0947-473F-AED9-9AECED92978F}" presName="connTx" presStyleLbl="parChTrans1D2" presStyleIdx="1" presStyleCnt="5"/>
      <dgm:spPr/>
      <dgm:t>
        <a:bodyPr/>
        <a:lstStyle/>
        <a:p>
          <a:endParaRPr lang="sr-Latn-RS"/>
        </a:p>
      </dgm:t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7953" custScaleY="46353" custLinFactNeighborX="1079" custLinFactNeighborY="2481">
        <dgm:presLayoutVars>
          <dgm:chPref val="3"/>
        </dgm:presLayoutVars>
      </dgm:prSet>
      <dgm:spPr/>
      <dgm:t>
        <a:bodyPr/>
        <a:lstStyle/>
        <a:p>
          <a:endParaRPr lang="sr-Latn-RS"/>
        </a:p>
      </dgm:t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  <dgm:t>
        <a:bodyPr/>
        <a:lstStyle/>
        <a:p>
          <a:endParaRPr lang="sr-Latn-RS"/>
        </a:p>
      </dgm:t>
    </dgm:pt>
    <dgm:pt modelId="{92BF821D-14E3-40BB-B3C5-212A94A9CA22}" type="pres">
      <dgm:prSet presAssocID="{9324F21A-CF22-404B-991C-F0FAD04F1E1A}" presName="connTx" presStyleLbl="parChTrans1D2" presStyleIdx="2" presStyleCnt="5"/>
      <dgm:spPr/>
      <dgm:t>
        <a:bodyPr/>
        <a:lstStyle/>
        <a:p>
          <a:endParaRPr lang="sr-Latn-RS"/>
        </a:p>
      </dgm:t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  <dgm:t>
        <a:bodyPr/>
        <a:lstStyle/>
        <a:p>
          <a:endParaRPr lang="sr-Latn-RS"/>
        </a:p>
      </dgm:t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  <dgm:t>
        <a:bodyPr/>
        <a:lstStyle/>
        <a:p>
          <a:endParaRPr lang="sr-Latn-RS"/>
        </a:p>
      </dgm:t>
    </dgm:pt>
    <dgm:pt modelId="{7E8E6685-0078-4B86-BC52-3A0FBAF76686}" type="pres">
      <dgm:prSet presAssocID="{F68F9F1A-A0AC-4627-BB76-A21CB9C16ACA}" presName="connTx" presStyleLbl="parChTrans1D2" presStyleIdx="3" presStyleCnt="5"/>
      <dgm:spPr/>
      <dgm:t>
        <a:bodyPr/>
        <a:lstStyle/>
        <a:p>
          <a:endParaRPr lang="sr-Latn-RS"/>
        </a:p>
      </dgm:t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  <dgm:t>
        <a:bodyPr/>
        <a:lstStyle/>
        <a:p>
          <a:endParaRPr lang="sr-Latn-RS"/>
        </a:p>
      </dgm:t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  <dgm:t>
        <a:bodyPr/>
        <a:lstStyle/>
        <a:p>
          <a:endParaRPr lang="sr-Latn-RS"/>
        </a:p>
      </dgm:t>
    </dgm:pt>
    <dgm:pt modelId="{EE9BE54A-48D2-43A6-AD4C-394C0EDDA292}" type="pres">
      <dgm:prSet presAssocID="{B764CED6-B38C-4590-855F-1F4460EB1A27}" presName="connTx" presStyleLbl="parChTrans1D2" presStyleIdx="4" presStyleCnt="5"/>
      <dgm:spPr/>
      <dgm:t>
        <a:bodyPr/>
        <a:lstStyle/>
        <a:p>
          <a:endParaRPr lang="sr-Latn-RS"/>
        </a:p>
      </dgm:t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  <dgm:t>
        <a:bodyPr/>
        <a:lstStyle/>
        <a:p>
          <a:endParaRPr lang="sr-Latn-RS"/>
        </a:p>
      </dgm:t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Cyrl-RS" sz="1300" dirty="0">
              <a:solidFill>
                <a:schemeClr val="bg1"/>
              </a:solidFill>
            </a:rPr>
            <a:t>Средства из осталих извора </a:t>
          </a:r>
          <a:r>
            <a:rPr lang="en-US" sz="1300" dirty="0">
              <a:solidFill>
                <a:srgbClr val="FF0000"/>
              </a:solidFill>
            </a:rPr>
            <a:t>198</a:t>
          </a:r>
          <a:r>
            <a:rPr lang="sr-Latn-RS" sz="1300" dirty="0">
              <a:solidFill>
                <a:srgbClr val="FF0000"/>
              </a:solidFill>
            </a:rPr>
            <a:t>.</a:t>
          </a:r>
          <a:r>
            <a:rPr lang="en-US" sz="1300" dirty="0">
              <a:solidFill>
                <a:srgbClr val="FF0000"/>
              </a:solidFill>
            </a:rPr>
            <a:t>135</a:t>
          </a:r>
          <a:r>
            <a:rPr lang="sr-Cyrl-RS" sz="1300" dirty="0">
              <a:solidFill>
                <a:srgbClr val="FF0000"/>
              </a:solidFill>
            </a:rPr>
            <a:t>.</a:t>
          </a:r>
          <a:r>
            <a:rPr lang="en-US" sz="1300" dirty="0">
              <a:solidFill>
                <a:srgbClr val="FF0000"/>
              </a:solidFill>
            </a:rPr>
            <a:t>368</a:t>
          </a: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/>
      <dgm:spPr>
        <a:solidFill>
          <a:srgbClr val="FFC000"/>
        </a:solidFill>
      </dgm:spPr>
      <dgm:t>
        <a:bodyPr/>
        <a:lstStyle/>
        <a:p>
          <a:r>
            <a:rPr lang="sr-Cyrl-RS" dirty="0"/>
            <a:t>Средства из буџета града </a:t>
          </a:r>
          <a:r>
            <a:rPr lang="en-US" dirty="0">
              <a:solidFill>
                <a:srgbClr val="FF0000"/>
              </a:solidFill>
            </a:rPr>
            <a:t>5.204.947.671,26</a:t>
          </a: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sr-Cyrl-RS" dirty="0"/>
            <a:t>Пренета средства из ранијих година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en-US" dirty="0">
              <a:solidFill>
                <a:srgbClr val="FF0000"/>
              </a:solidFill>
            </a:rPr>
            <a:t>306</a:t>
          </a:r>
          <a:r>
            <a:rPr lang="sr-Latn-RS" dirty="0">
              <a:solidFill>
                <a:srgbClr val="FF0000"/>
              </a:solidFill>
            </a:rPr>
            <a:t>.</a:t>
          </a:r>
          <a:r>
            <a:rPr lang="en-US" dirty="0">
              <a:solidFill>
                <a:srgbClr val="FF0000"/>
              </a:solidFill>
            </a:rPr>
            <a:t>029</a:t>
          </a:r>
          <a:r>
            <a:rPr lang="sr-Latn-RS" dirty="0">
              <a:solidFill>
                <a:srgbClr val="FF0000"/>
              </a:solidFill>
            </a:rPr>
            <a:t>.</a:t>
          </a:r>
          <a:r>
            <a:rPr lang="en-US" dirty="0">
              <a:solidFill>
                <a:srgbClr val="FF0000"/>
              </a:solidFill>
            </a:rPr>
            <a:t>295,74</a:t>
          </a: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092009B7-2960-442B-A6FB-0D8F25F4F5CA}">
      <dgm:prSet/>
      <dgm:spPr>
        <a:solidFill>
          <a:srgbClr val="92D050"/>
        </a:solidFill>
      </dgm:spPr>
      <dgm:t>
        <a:bodyPr/>
        <a:lstStyle/>
        <a:p>
          <a:r>
            <a:rPr lang="sr-Cyrl-RS" dirty="0"/>
            <a:t>Укупан буџет града </a:t>
          </a:r>
          <a:r>
            <a:rPr lang="sr-Latn-RS" dirty="0">
              <a:solidFill>
                <a:srgbClr val="FF0000"/>
              </a:solidFill>
            </a:rPr>
            <a:t>5.</a:t>
          </a:r>
          <a:r>
            <a:rPr lang="en-US" dirty="0">
              <a:solidFill>
                <a:srgbClr val="FF0000"/>
              </a:solidFill>
            </a:rPr>
            <a:t>709</a:t>
          </a:r>
          <a:r>
            <a:rPr lang="sr-Latn-RS" dirty="0">
              <a:solidFill>
                <a:srgbClr val="FF0000"/>
              </a:solidFill>
            </a:rPr>
            <a:t>.</a:t>
          </a:r>
          <a:r>
            <a:rPr lang="en-US" dirty="0">
              <a:solidFill>
                <a:srgbClr val="FF0000"/>
              </a:solidFill>
            </a:rPr>
            <a:t>112</a:t>
          </a:r>
          <a:r>
            <a:rPr lang="sr-Latn-RS" dirty="0">
              <a:solidFill>
                <a:srgbClr val="FF0000"/>
              </a:solidFill>
            </a:rPr>
            <a:t>.</a:t>
          </a:r>
          <a:r>
            <a:rPr lang="en-US" dirty="0">
              <a:solidFill>
                <a:srgbClr val="FF0000"/>
              </a:solidFill>
            </a:rPr>
            <a:t>335</a:t>
          </a:r>
        </a:p>
      </dgm:t>
    </dgm:pt>
    <dgm:pt modelId="{9B9E4606-8918-432D-AF17-F974BFE575C6}" type="parTrans" cxnId="{521ED7ED-3B46-4CE8-992A-CAB92204B1C6}">
      <dgm:prSet/>
      <dgm:spPr/>
      <dgm:t>
        <a:bodyPr/>
        <a:lstStyle/>
        <a:p>
          <a:endParaRPr lang="en-US"/>
        </a:p>
      </dgm:t>
    </dgm:pt>
    <dgm:pt modelId="{15C2B52E-4F55-4082-BB1C-94031D560EB4}" type="sibTrans" cxnId="{521ED7ED-3B46-4CE8-992A-CAB92204B1C6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r-Latn-RS"/>
        </a:p>
      </dgm:t>
    </dgm:pt>
    <dgm:pt modelId="{D96E659A-663E-485D-BF89-FD74BE74A5C4}" type="pres">
      <dgm:prSet presAssocID="{1F884CF4-1E4C-423F-AE7B-0BAC3D97360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3"/>
      <dgm:spPr/>
      <dgm:t>
        <a:bodyPr/>
        <a:lstStyle/>
        <a:p>
          <a:endParaRPr lang="sr-Latn-RS"/>
        </a:p>
      </dgm:t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4" custScaleX="114468" custScaleY="10042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3"/>
      <dgm:spPr/>
      <dgm:t>
        <a:bodyPr/>
        <a:lstStyle/>
        <a:p>
          <a:endParaRPr lang="sr-Latn-RS"/>
        </a:p>
      </dgm:t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4" custScaleX="109086" custScaleY="9647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409B09D3-4DF0-4A67-B116-C3B0CE10042E}" type="pres">
      <dgm:prSet presAssocID="{097825AB-8F2B-4EF3-ABE1-7DCEF8027B99}" presName="spacerL" presStyleCnt="0"/>
      <dgm:spPr/>
    </dgm:pt>
    <dgm:pt modelId="{87C2FC52-975B-4E62-B5E0-1AB7C844E900}" type="pres">
      <dgm:prSet presAssocID="{097825AB-8F2B-4EF3-ABE1-7DCEF8027B99}" presName="sibTrans" presStyleLbl="sibTrans2D1" presStyleIdx="2" presStyleCnt="3"/>
      <dgm:spPr/>
      <dgm:t>
        <a:bodyPr/>
        <a:lstStyle/>
        <a:p>
          <a:endParaRPr lang="sr-Latn-RS"/>
        </a:p>
      </dgm:t>
    </dgm:pt>
    <dgm:pt modelId="{B01A7D7F-4B49-41A1-BC20-5B8B2DC888CB}" type="pres">
      <dgm:prSet presAssocID="{097825AB-8F2B-4EF3-ABE1-7DCEF8027B99}" presName="spacerR" presStyleCnt="0"/>
      <dgm:spPr/>
    </dgm:pt>
    <dgm:pt modelId="{2DB98FF9-EDB5-4EEE-AFA3-A57C7337F497}" type="pres">
      <dgm:prSet presAssocID="{092009B7-2960-442B-A6FB-0D8F25F4F5CA}" presName="node" presStyleLbl="node1" presStyleIdx="3" presStyleCnt="4" custScaleX="120163" custScaleY="9747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</dgm:ptLst>
  <dgm:cxnLst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4AD3BF7C-9486-4F6F-9899-32B240DDA0E4}" type="presOf" srcId="{097825AB-8F2B-4EF3-ABE1-7DCEF8027B99}" destId="{87C2FC52-975B-4E62-B5E0-1AB7C844E900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20F83DCD-3158-453F-967C-EBC1245F7DD9}" type="presOf" srcId="{092009B7-2960-442B-A6FB-0D8F25F4F5CA}" destId="{2DB98FF9-EDB5-4EEE-AFA3-A57C7337F497}" srcOrd="0" destOrd="0" presId="urn:microsoft.com/office/officeart/2005/8/layout/equation1"/>
    <dgm:cxn modelId="{521ED7ED-3B46-4CE8-992A-CAB92204B1C6}" srcId="{028ECFAC-63B3-40F0-9E03-B31D365E432C}" destId="{092009B7-2960-442B-A6FB-0D8F25F4F5CA}" srcOrd="3" destOrd="0" parTransId="{9B9E4606-8918-432D-AF17-F974BFE575C6}" sibTransId="{15C2B52E-4F55-4082-BB1C-94031D560EB4}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  <dgm:cxn modelId="{C76D8E36-7B23-43F0-9C45-92FEB6EDD91E}" type="presParOf" srcId="{688A0EC4-0F6D-4987-959D-CA5F27B3CF24}" destId="{409B09D3-4DF0-4A67-B116-C3B0CE10042E}" srcOrd="9" destOrd="0" presId="urn:microsoft.com/office/officeart/2005/8/layout/equation1"/>
    <dgm:cxn modelId="{5746382A-B224-4354-8E78-8AA20095070E}" type="presParOf" srcId="{688A0EC4-0F6D-4987-959D-CA5F27B3CF24}" destId="{87C2FC52-975B-4E62-B5E0-1AB7C844E900}" srcOrd="10" destOrd="0" presId="urn:microsoft.com/office/officeart/2005/8/layout/equation1"/>
    <dgm:cxn modelId="{7E6443D3-75AF-4CD4-ADB4-3F5DEC67A706}" type="presParOf" srcId="{688A0EC4-0F6D-4987-959D-CA5F27B3CF24}" destId="{B01A7D7F-4B49-41A1-BC20-5B8B2DC888CB}" srcOrd="11" destOrd="0" presId="urn:microsoft.com/office/officeart/2005/8/layout/equation1"/>
    <dgm:cxn modelId="{2EA15DB9-4691-4655-BBAA-3AC0D32206B3}" type="presParOf" srcId="{688A0EC4-0F6D-4987-959D-CA5F27B3CF24}" destId="{2DB98FF9-EDB5-4EEE-AFA3-A57C7337F497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92D05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r>
            <a:rPr lang="sr-Latn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F0"/>
        </a:solidFill>
      </dgm:spPr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FFC00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r>
            <a:rPr lang="sr-Latn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rgbClr val="FFFF00"/>
        </a:solidFill>
      </dgm:spPr>
      <dgm:t>
        <a:bodyPr/>
        <a:lstStyle/>
        <a:p>
          <a:pPr algn="just"/>
          <a:r>
            <a:rPr lang="sr-Cyrl-RS" sz="14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dirty="0">
            <a:solidFill>
              <a:schemeClr val="accent1">
                <a:lumMod val="40000"/>
                <a:lumOff val="60000"/>
              </a:schemeClr>
            </a:solidFill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i="1" dirty="0"/>
            <a:t>Примања од задуживања </a:t>
          </a:r>
          <a:r>
            <a:rPr lang="sr-Cyrl-RS" sz="1400" b="0" i="0" dirty="0"/>
            <a:t>представљају приливе по основу примања од задуживања код пословних банака у земљи у корист нивоа градова. </a:t>
          </a:r>
          <a:r>
            <a:rPr lang="sr-Cyrl-RS" sz="1400" b="1" i="1" dirty="0"/>
            <a:t>Примања од продаје финансијске имовине </a:t>
          </a:r>
          <a:r>
            <a:rPr lang="sr-Cyrl-RS" sz="1400" b="0" i="0" dirty="0"/>
            <a:t>представљају приливе по основу продаје домаћих акција и осталог капитала у корист нивоа градова</a:t>
          </a:r>
          <a:r>
            <a:rPr lang="sr-Latn-RS" sz="1400" b="0" i="0" dirty="0"/>
            <a:t>.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altLang="en-US" sz="1400" dirty="0"/>
            <a:t>Представљају вишак прихода буџета града који нису потрошени у претходној  буџетској години</a:t>
          </a:r>
          <a:r>
            <a:rPr lang="sr-Latn-RS" altLang="en-US" sz="1400" dirty="0"/>
            <a:t>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r-Latn-RS"/>
        </a:p>
      </dgm:t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</dgm:ptLst>
  <dgm:cxnLst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1D90891A-5CA6-46E0-9B94-066929D862D5}" type="presOf" srcId="{28888755-727E-436B-B2F2-DA7896544A65}" destId="{9312B733-3AEB-49F6-8245-08553BA2949B}" srcOrd="0" destOrd="0" presId="urn:diagrams.loki3.com/BracketList"/>
    <dgm:cxn modelId="{53E397A2-7CAD-4A4C-ABDE-885D92961EB2}" type="presOf" srcId="{FE2BA0E8-81AC-463B-B498-EF464F5BCE06}" destId="{9893D59A-7FEC-486D-89C4-D28135F6121C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E9154DB6-8B71-4C47-A778-19BA49538396}" type="presOf" srcId="{92FD0664-EE76-4121-BE7B-68FC1EE5F4D7}" destId="{C6BA9D27-2D60-4BA7-98A9-E18E57FDB6CB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1021894C-289A-4B28-BA0D-6767C27230B8}" type="presOf" srcId="{D45E583C-4AAD-40D2-9D24-9A0A68141567}" destId="{7BB6658A-32E0-42C7-B82A-240BF45CF27D}" srcOrd="0" destOrd="0" presId="urn:diagrams.loki3.com/BracketList"/>
    <dgm:cxn modelId="{F0833111-710A-438D-8DAD-39E1E37FCCA2}" type="presOf" srcId="{E1AD8724-28DC-48C5-B75E-B0D1F33E6279}" destId="{939B76D1-BB33-4E50-9ECD-839FB5787B95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B07D637A-714A-406B-993E-0E5A5B39956B}" type="presOf" srcId="{E1B79EE1-1157-4302-AB0B-8FEDC81165FD}" destId="{F40D94EA-52E0-4740-A924-EAF350BDF213}" srcOrd="0" destOrd="0" presId="urn:diagrams.loki3.com/BracketList"/>
    <dgm:cxn modelId="{39B6D187-F738-494F-864B-824768F311FC}" type="presOf" srcId="{6B14159D-5902-471E-9F91-CEA86CA18597}" destId="{FFFD7BD8-195B-4FA4-9414-4F4C582F5570}" srcOrd="0" destOrd="0" presId="urn:diagrams.loki3.com/BracketList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87FAF999-9E08-4A6A-A6D7-11D7E30AC118}" type="presOf" srcId="{EEA47F19-311D-44B3-AAA4-35C98BD4844B}" destId="{EFEB1020-9C17-48DC-BBE0-54FA743F9F75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јавни приходи и примања  </a:t>
          </a:r>
          <a:r>
            <a:rPr lang="sr-Latn-RS" dirty="0">
              <a:solidFill>
                <a:srgbClr val="FFFF00"/>
              </a:solidFill>
            </a:rPr>
            <a:t>5.</a:t>
          </a:r>
          <a:r>
            <a:rPr lang="en-US" dirty="0">
              <a:solidFill>
                <a:srgbClr val="FFFF00"/>
              </a:solidFill>
            </a:rPr>
            <a:t>709</a:t>
          </a:r>
          <a:r>
            <a:rPr lang="sr-Latn-RS" dirty="0">
              <a:solidFill>
                <a:srgbClr val="FFFF00"/>
              </a:solidFill>
            </a:rPr>
            <a:t>.</a:t>
          </a:r>
          <a:r>
            <a:rPr lang="en-US" dirty="0">
              <a:solidFill>
                <a:srgbClr val="FFFF00"/>
              </a:solidFill>
            </a:rPr>
            <a:t>1</a:t>
          </a:r>
          <a:r>
            <a:rPr lang="sr-Latn-RS" dirty="0">
              <a:solidFill>
                <a:srgbClr val="FFFF00"/>
              </a:solidFill>
            </a:rPr>
            <a:t>1</a:t>
          </a:r>
          <a:r>
            <a:rPr lang="en-US" dirty="0">
              <a:solidFill>
                <a:srgbClr val="FFFF00"/>
              </a:solidFill>
            </a:rPr>
            <a:t>2</a:t>
          </a:r>
          <a:r>
            <a:rPr lang="sr-Cyrl-RS" dirty="0">
              <a:solidFill>
                <a:srgbClr val="FFFF00"/>
              </a:solidFill>
            </a:rPr>
            <a:t>.</a:t>
          </a:r>
          <a:r>
            <a:rPr lang="en-US" dirty="0">
              <a:solidFill>
                <a:srgbClr val="FFFF00"/>
              </a:solidFill>
            </a:rPr>
            <a:t>335</a:t>
          </a:r>
          <a:r>
            <a:rPr lang="sr-Cyrl-RS" dirty="0">
              <a:solidFill>
                <a:srgbClr val="FFFF00"/>
              </a:solidFill>
            </a:rPr>
            <a:t> </a:t>
          </a:r>
          <a:r>
            <a:rPr lang="sr-Cyrl-RS" dirty="0"/>
            <a:t>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</a:t>
          </a:r>
          <a:r>
            <a:rPr lang="en-US" dirty="0">
              <a:solidFill>
                <a:srgbClr val="FFFF00"/>
              </a:solidFill>
            </a:rPr>
            <a:t>4.404.815.000</a:t>
          </a:r>
          <a:r>
            <a:rPr lang="sr-Cyrl-RS" dirty="0">
              <a:solidFill>
                <a:srgbClr val="FF0000"/>
              </a:solidFill>
            </a:rPr>
            <a:t>   </a:t>
          </a:r>
          <a:r>
            <a:rPr lang="sr-Cyrl-RS" dirty="0"/>
            <a:t>   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Трансфери </a:t>
          </a:r>
          <a:r>
            <a:rPr lang="en-US" dirty="0">
              <a:solidFill>
                <a:srgbClr val="FFFF00"/>
              </a:solidFill>
            </a:rPr>
            <a:t>548.751.368 </a:t>
          </a:r>
          <a:r>
            <a:rPr lang="sr-Cyrl-RS" dirty="0"/>
            <a:t>динара</a:t>
          </a:r>
          <a:endParaRPr lang="en-US" dirty="0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 </a:t>
          </a:r>
          <a:r>
            <a:rPr lang="en-US" dirty="0">
              <a:solidFill>
                <a:srgbClr val="FFFF00"/>
              </a:solidFill>
            </a:rPr>
            <a:t>443.916.671,26</a:t>
          </a:r>
          <a:r>
            <a:rPr lang="sr-Cyrl-RS" dirty="0"/>
            <a:t> динара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Примања од продаје нефинансијске имовине  </a:t>
          </a:r>
          <a:r>
            <a:rPr lang="en-US" dirty="0">
              <a:solidFill>
                <a:srgbClr val="FFFF00"/>
              </a:solidFill>
            </a:rPr>
            <a:t>4.600.000</a:t>
          </a:r>
          <a:r>
            <a:rPr lang="sr-Cyrl-RS" dirty="0"/>
            <a:t> динара</a:t>
          </a:r>
          <a:endParaRPr lang="en-US" dirty="0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920F0D4F-6C4C-4BE8-9363-F48FBF034871}">
      <dgm:prSet phldrT="[Text]"/>
      <dgm:spPr/>
      <dgm:t>
        <a:bodyPr/>
        <a:lstStyle/>
        <a:p>
          <a:pPr algn="ctr"/>
          <a:r>
            <a:rPr lang="sr-Cyrl-RS" dirty="0"/>
            <a:t>Меморандумске ставке за рефундацију расхода  </a:t>
          </a:r>
          <a:r>
            <a:rPr lang="sr-Latn-RS" dirty="0">
              <a:solidFill>
                <a:srgbClr val="FFFF00"/>
              </a:solidFill>
            </a:rPr>
            <a:t>1.</a:t>
          </a:r>
          <a:r>
            <a:rPr lang="en-US" dirty="0">
              <a:solidFill>
                <a:srgbClr val="FFFF00"/>
              </a:solidFill>
            </a:rPr>
            <a:t>0</a:t>
          </a:r>
          <a:r>
            <a:rPr lang="sr-Latn-RS" dirty="0">
              <a:solidFill>
                <a:srgbClr val="FFFF00"/>
              </a:solidFill>
            </a:rPr>
            <a:t>0</a:t>
          </a:r>
          <a:r>
            <a:rPr lang="sr-Cyrl-RS" dirty="0">
              <a:solidFill>
                <a:srgbClr val="FFFF00"/>
              </a:solidFill>
            </a:rPr>
            <a:t>0.000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/>
            <a:t>динара</a:t>
          </a:r>
          <a:endParaRPr lang="en-US" dirty="0"/>
        </a:p>
      </dgm:t>
    </dgm:pt>
    <dgm:pt modelId="{43AA7920-B602-4336-8E46-A663A1629DDB}" type="par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5F9FEDD2-AAF1-4278-94C9-B59264FA9EB9}" type="sib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000" dirty="0"/>
            <a:t>Пренета средства из ранијих година</a:t>
          </a:r>
          <a:r>
            <a:rPr lang="sr-Latn-RS" sz="1000" dirty="0"/>
            <a:t> </a:t>
          </a:r>
          <a:r>
            <a:rPr lang="en-US" sz="1000" dirty="0">
              <a:solidFill>
                <a:srgbClr val="FFFF00"/>
              </a:solidFill>
            </a:rPr>
            <a:t>306</a:t>
          </a:r>
          <a:r>
            <a:rPr lang="sr-Latn-RS" sz="1000" dirty="0">
              <a:solidFill>
                <a:srgbClr val="FFFF00"/>
              </a:solidFill>
            </a:rPr>
            <a:t>.0</a:t>
          </a:r>
          <a:r>
            <a:rPr lang="en-US" sz="1000" dirty="0">
              <a:solidFill>
                <a:srgbClr val="FFFF00"/>
              </a:solidFill>
            </a:rPr>
            <a:t>29</a:t>
          </a:r>
          <a:r>
            <a:rPr lang="sr-Latn-RS" sz="1000" dirty="0">
              <a:solidFill>
                <a:srgbClr val="FFFF00"/>
              </a:solidFill>
            </a:rPr>
            <a:t>.</a:t>
          </a:r>
          <a:r>
            <a:rPr lang="en-US" sz="1000" dirty="0">
              <a:solidFill>
                <a:srgbClr val="FFFF00"/>
              </a:solidFill>
            </a:rPr>
            <a:t>295,74</a:t>
          </a:r>
          <a:r>
            <a:rPr lang="sr-Cyrl-RS" sz="1000" dirty="0"/>
            <a:t> </a:t>
          </a:r>
          <a:r>
            <a:rPr lang="sr-Latn-RS" sz="1000" dirty="0"/>
            <a:t> </a:t>
          </a:r>
          <a:r>
            <a:rPr lang="sr-Cyrl-RS" sz="1000" dirty="0"/>
            <a:t>динара</a:t>
          </a:r>
          <a:endParaRPr lang="en-US" sz="10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sr-Latn-RS"/>
        </a:p>
      </dgm:t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7"/>
      <dgm:spPr/>
      <dgm:t>
        <a:bodyPr/>
        <a:lstStyle/>
        <a:p>
          <a:endParaRPr lang="sr-Latn-RS"/>
        </a:p>
      </dgm:t>
    </dgm:pt>
    <dgm:pt modelId="{63432802-399F-407F-AC10-7219543A0326}" type="pres">
      <dgm:prSet presAssocID="{DB1A1606-130D-4B45-9553-0A0B804495DF}" presName="node" presStyleLbl="vennNode1" presStyleIdx="1" presStyleCnt="7" custRadScaleRad="10030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449BFEB2-6844-4A2C-8DC2-780280CBA079}" type="pres">
      <dgm:prSet presAssocID="{AEA7499A-114B-4146-9776-CDD8ACEC6B39}" presName="node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9DDE88A7-5745-4E4F-A7A8-F71A4DA0D5F2}" type="pres">
      <dgm:prSet presAssocID="{BF71EFAE-EC9F-46E9-BD2A-1686637595DA}" presName="node" presStyleLbl="vennNode1" presStyleIdx="3" presStyleCnt="7" custRadScaleRad="100226" custRadScaleInc="-1012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72DE4213-15E1-4436-8045-C055E8A54EDE}" type="pres">
      <dgm:prSet presAssocID="{40EF3D92-C4CB-4CBC-8AED-087234C53764}" presName="node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91CFC9CD-FF79-40EF-A271-A8DBB0423AC2}" type="pres">
      <dgm:prSet presAssocID="{920F0D4F-6C4C-4BE8-9363-F48FBF034871}" presName="node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FC69A2CE-A671-47B5-8CD8-544465E52E9C}" type="pres">
      <dgm:prSet presAssocID="{15426A40-9AD2-4153-8230-E20BC4B11534}" presName="node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</dgm:ptLst>
  <dgm:cxnLst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705D8BCA-A875-424B-917F-D801608B9607}" srcId="{43275D6C-D470-4E2E-96F8-239EECE5D634}" destId="{920F0D4F-6C4C-4BE8-9363-F48FBF034871}" srcOrd="4" destOrd="0" parTransId="{43AA7920-B602-4336-8E46-A663A1629DDB}" sibTransId="{5F9FEDD2-AAF1-4278-94C9-B59264FA9EB9}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A8EA5165-9419-4BAD-BDB3-9194338DFA99}" type="presOf" srcId="{920F0D4F-6C4C-4BE8-9363-F48FBF034871}" destId="{91CFC9CD-FF79-40EF-A271-A8DBB0423AC2}" srcOrd="0" destOrd="0" presId="urn:microsoft.com/office/officeart/2005/8/layout/radial3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829D5A23-E7C8-4F2F-BBF0-A05AEF87B1F3}" type="presParOf" srcId="{1FB746E2-D736-4446-8093-C865FE09A112}" destId="{91CFC9CD-FF79-40EF-A271-A8DBB0423AC2}" srcOrd="5" destOrd="0" presId="urn:microsoft.com/office/officeart/2005/8/layout/radial3"/>
    <dgm:cxn modelId="{AB36D377-182D-4F38-A7FA-BE410BDE00D5}" type="presParOf" srcId="{1FB746E2-D736-4446-8093-C865FE09A112}" destId="{FC69A2CE-A671-47B5-8CD8-544465E52E9C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7030A0"/>
        </a:solidFill>
      </dgm:spPr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50"/>
        </a:solidFill>
      </dgm:spPr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0070C0"/>
        </a:solidFill>
      </dgm:spPr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</a:t>
          </a:r>
          <a:r>
            <a:rPr lang="sr-Cyrl-RS" sz="1400" dirty="0"/>
            <a:t>јавних предузећа и </a:t>
          </a:r>
          <a:r>
            <a:rPr lang="ru-RU" sz="1400" dirty="0"/>
            <a:t>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b="1" dirty="0"/>
            <a:t>Буџетска резерва </a:t>
          </a:r>
          <a:r>
            <a:rPr lang="sr-Cyrl-RS" dirty="0"/>
            <a:t>представља део буџетских средстава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b="1" dirty="0"/>
            <a:t>Капитални издаци </a:t>
          </a:r>
          <a:r>
            <a:rPr lang="sr-Cyrl-RS" dirty="0"/>
            <a:t>су трошкови за изградњу нових или инвестиционо одржавање постојећих објеката, набавку опреме, машина,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r-Latn-RS"/>
        </a:p>
      </dgm:t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</dgm:ptLst>
  <dgm:cxnLst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EC0075EB-3DC2-4074-AA80-170858192B86}" type="presOf" srcId="{28888755-727E-436B-B2F2-DA7896544A65}" destId="{9312B733-3AEB-49F6-8245-08553BA2949B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4A72B881-7734-4A48-B974-4165271D16B3}" type="presOf" srcId="{A22D28D0-C0EE-4FAC-9411-A8A4995FB17B}" destId="{B43D6F8D-5103-4DCA-8971-053A6B7A987B}" srcOrd="0" destOrd="0" presId="urn:diagrams.loki3.com/BracketList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1EC38B43-666B-4E38-81B7-8A080ED8DA87}" type="presOf" srcId="{0C844461-76DE-4FEA-A87D-23440AD6FC2E}" destId="{C6144CDB-22C1-4337-9F95-C3A522A707D1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125639C7-B690-4F53-A1C9-BB18BE26EFFF}" type="presOf" srcId="{FE2BA0E8-81AC-463B-B498-EF464F5BCE06}" destId="{9893D59A-7FEC-486D-89C4-D28135F6121C}" srcOrd="0" destOrd="0" presId="urn:diagrams.loki3.com/BracketList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E8F8E3A6-DE2E-43A3-A54F-79C8F4CD16F2}" type="presOf" srcId="{92FD0664-EE76-4121-BE7B-68FC1EE5F4D7}" destId="{C6BA9D27-2D60-4BA7-98A9-E18E57FDB6CB}" srcOrd="0" destOrd="0" presId="urn:diagrams.loki3.com/BracketList"/>
    <dgm:cxn modelId="{1A66DD3E-AD41-4FBE-A90F-6733EF188F32}" type="presOf" srcId="{26EF48C7-6381-4355-B03F-DD441AE957C7}" destId="{EFAACCF6-3A6A-4536-89B0-F0A7C44F6BE1}" srcOrd="0" destOrd="0" presId="urn:diagrams.loki3.com/BracketList"/>
    <dgm:cxn modelId="{09EA19A1-AD92-457C-AA02-410DD0335895}" type="presOf" srcId="{E055884F-7426-4921-A0E5-9CA56A76B49A}" destId="{CCB8139E-CA19-491D-9FCD-6BF28923C725}" srcOrd="0" destOrd="0" presId="urn:diagrams.loki3.com/BracketList"/>
    <dgm:cxn modelId="{CAC21658-3423-481C-AF27-E9996CB921F1}" type="presOf" srcId="{D45E583C-4AAD-40D2-9D24-9A0A68141567}" destId="{7BB6658A-32E0-42C7-B82A-240BF45CF27D}" srcOrd="0" destOrd="0" presId="urn:diagrams.loki3.com/BracketList"/>
    <dgm:cxn modelId="{6CADC6AF-E4D1-4118-B6AD-2936E20B24E4}" type="presOf" srcId="{E1AD8724-28DC-48C5-B75E-B0D1F33E6279}" destId="{939B76D1-BB33-4E50-9ECD-839FB5787B95}" srcOrd="0" destOrd="0" presId="urn:diagrams.loki3.com/BracketList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592F709B-0D71-4665-94FE-FCFCC1F99F37}" type="presOf" srcId="{48096665-F98A-4372-9642-AA104F5D458A}" destId="{B471A916-B6F4-4017-A447-E2C98CEE19B9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sr-Cyrl-RS" dirty="0">
              <a:solidFill>
                <a:schemeClr val="bg1"/>
              </a:solidFill>
            </a:rPr>
            <a:t>Укупни расходи и издаци </a:t>
          </a:r>
          <a:r>
            <a:rPr lang="sr-Cyrl-RS" dirty="0">
              <a:solidFill>
                <a:srgbClr val="92D050"/>
              </a:solidFill>
            </a:rPr>
            <a:t>5.709.112.335</a:t>
          </a:r>
          <a:endParaRPr lang="en-US" dirty="0">
            <a:solidFill>
              <a:srgbClr val="92D050"/>
            </a:solidFill>
          </a:endParaRP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Расходи за запослене </a:t>
          </a:r>
          <a:r>
            <a:rPr lang="sr-Cyrl-RS" dirty="0">
              <a:solidFill>
                <a:srgbClr val="3619E5"/>
              </a:solidFill>
            </a:rPr>
            <a:t>1.359.518.070</a:t>
          </a:r>
          <a:r>
            <a:rPr lang="sr-Cyrl-RS" dirty="0">
              <a:solidFill>
                <a:schemeClr val="bg1"/>
              </a:solidFill>
            </a:rPr>
            <a:t> динара</a:t>
          </a:r>
          <a:endParaRPr lang="en-US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1651A17-950C-49EC-8C35-2517548AE9E6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Капитални издаци  </a:t>
          </a:r>
          <a:r>
            <a:rPr lang="sr-Cyrl-RS" dirty="0">
              <a:solidFill>
                <a:srgbClr val="3619E5"/>
              </a:solidFill>
            </a:rPr>
            <a:t>1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283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907.884</a:t>
          </a:r>
          <a:r>
            <a:rPr lang="sr-Latn-RS" dirty="0">
              <a:solidFill>
                <a:srgbClr val="3619E5"/>
              </a:solidFill>
            </a:rPr>
            <a:t>,3</a:t>
          </a:r>
          <a:r>
            <a:rPr lang="sr-Cyrl-RS" dirty="0">
              <a:solidFill>
                <a:srgbClr val="3619E5"/>
              </a:solidFill>
            </a:rPr>
            <a:t>4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8329AE49-ECD5-4C13-B90F-CA83B6E6F994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Социјална давања </a:t>
          </a:r>
          <a:r>
            <a:rPr lang="sr-Cyrl-RS" dirty="0">
              <a:solidFill>
                <a:srgbClr val="3619E5"/>
              </a:solidFill>
            </a:rPr>
            <a:t>362.661.000</a:t>
          </a:r>
          <a:r>
            <a:rPr lang="sr-Cyrl-RS" dirty="0">
              <a:solidFill>
                <a:schemeClr val="bg1"/>
              </a:solidFill>
            </a:rPr>
            <a:t> динара</a:t>
          </a:r>
          <a:endParaRPr lang="en-US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Донације и трансфери </a:t>
          </a:r>
          <a:r>
            <a:rPr lang="sr-Cyrl-RS" dirty="0">
              <a:solidFill>
                <a:srgbClr val="3619E5"/>
              </a:solidFill>
            </a:rPr>
            <a:t>512.219.500 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Остали расходи </a:t>
          </a:r>
          <a:r>
            <a:rPr lang="sr-Cyrl-RS" dirty="0">
              <a:solidFill>
                <a:srgbClr val="3619E5"/>
              </a:solidFill>
            </a:rPr>
            <a:t>422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504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661</a:t>
          </a:r>
          <a:r>
            <a:rPr lang="sr-Latn-RS" dirty="0">
              <a:solidFill>
                <a:srgbClr val="3619E5"/>
              </a:solidFill>
            </a:rPr>
            <a:t>,6</a:t>
          </a:r>
          <a:r>
            <a:rPr lang="sr-Cyrl-RS" dirty="0">
              <a:solidFill>
                <a:srgbClr val="3619E5"/>
              </a:solidFill>
            </a:rPr>
            <a:t>6</a:t>
          </a:r>
          <a:r>
            <a:rPr lang="sr-Cyrl-RS" dirty="0">
              <a:solidFill>
                <a:srgbClr val="0066CC"/>
              </a:solidFill>
            </a:rPr>
            <a:t> </a:t>
          </a:r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Средства резерве </a:t>
          </a:r>
          <a:r>
            <a:rPr lang="sr-Latn-RS" dirty="0">
              <a:solidFill>
                <a:srgbClr val="3619E5"/>
              </a:solidFill>
            </a:rPr>
            <a:t>2</a:t>
          </a:r>
          <a:r>
            <a:rPr lang="sr-Cyrl-RS" dirty="0">
              <a:solidFill>
                <a:srgbClr val="3619E5"/>
              </a:solidFill>
            </a:rPr>
            <a:t>3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000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00</a:t>
          </a:r>
          <a:r>
            <a:rPr lang="sr-Latn-RS" dirty="0">
              <a:solidFill>
                <a:srgbClr val="3619E5"/>
              </a:solidFill>
            </a:rPr>
            <a:t>0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47544EA0-F1F2-4FFD-BFDC-856AE777D9A4}">
      <dgm:prSet phldrT="[Text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Коришћење роба и услуга </a:t>
          </a:r>
          <a:r>
            <a:rPr lang="sr-Latn-RS" dirty="0">
              <a:solidFill>
                <a:srgbClr val="3619E5"/>
              </a:solidFill>
            </a:rPr>
            <a:t>1.</a:t>
          </a:r>
          <a:r>
            <a:rPr lang="sr-Cyrl-RS" dirty="0">
              <a:solidFill>
                <a:srgbClr val="3619E5"/>
              </a:solidFill>
            </a:rPr>
            <a:t>529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670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619 </a:t>
          </a:r>
          <a:r>
            <a:rPr lang="ru-RU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7A0CCFDB-3D79-4D49-87A9-EE487A8BE835}" type="parTrans" cxnId="{7F39E836-153A-497F-AC12-A3E13F6D3348}">
      <dgm:prSet/>
      <dgm:spPr/>
      <dgm:t>
        <a:bodyPr/>
        <a:lstStyle/>
        <a:p>
          <a:endParaRPr lang="sr-Latn-RS"/>
        </a:p>
      </dgm:t>
    </dgm:pt>
    <dgm:pt modelId="{49BCF20A-F7C1-441D-A8D6-466E0BDFC38F}" type="sibTrans" cxnId="{7F39E836-153A-497F-AC12-A3E13F6D3348}">
      <dgm:prSet/>
      <dgm:spPr/>
      <dgm:t>
        <a:bodyPr/>
        <a:lstStyle/>
        <a:p>
          <a:endParaRPr lang="sr-Latn-RS"/>
        </a:p>
      </dgm:t>
    </dgm:pt>
    <dgm:pt modelId="{8FCE5343-34DF-4ACC-9BAF-C50798793688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Субвенције </a:t>
          </a:r>
          <a:r>
            <a:rPr lang="sr-Latn-RS" dirty="0">
              <a:solidFill>
                <a:srgbClr val="3619E5"/>
              </a:solidFill>
            </a:rPr>
            <a:t>2</a:t>
          </a:r>
          <a:r>
            <a:rPr lang="sr-Cyrl-RS" dirty="0">
              <a:solidFill>
                <a:srgbClr val="3619E5"/>
              </a:solidFill>
            </a:rPr>
            <a:t>15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630</a:t>
          </a:r>
          <a:r>
            <a:rPr lang="sr-Latn-RS" dirty="0">
              <a:solidFill>
                <a:srgbClr val="3619E5"/>
              </a:solidFill>
            </a:rPr>
            <a:t>.</a:t>
          </a:r>
          <a:r>
            <a:rPr lang="sr-Cyrl-RS" dirty="0">
              <a:solidFill>
                <a:srgbClr val="3619E5"/>
              </a:solidFill>
            </a:rPr>
            <a:t>60</a:t>
          </a:r>
          <a:r>
            <a:rPr lang="sr-Latn-RS" dirty="0">
              <a:solidFill>
                <a:srgbClr val="3619E5"/>
              </a:solidFill>
            </a:rPr>
            <a:t>0</a:t>
          </a:r>
          <a:r>
            <a:rPr lang="sr-Cyrl-R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6DEF8F6B-CD23-4300-81D8-429DDBD1CF06}" type="parTrans" cxnId="{2B286DCF-8B59-4604-AFDE-C0E6629E1823}">
      <dgm:prSet/>
      <dgm:spPr/>
      <dgm:t>
        <a:bodyPr/>
        <a:lstStyle/>
        <a:p>
          <a:endParaRPr lang="sr-Latn-RS"/>
        </a:p>
      </dgm:t>
    </dgm:pt>
    <dgm:pt modelId="{BC421991-A4AD-45BB-8B4D-02CA7EE4AE05}" type="sibTrans" cxnId="{2B286DCF-8B59-4604-AFDE-C0E6629E1823}">
      <dgm:prSet/>
      <dgm:spPr/>
      <dgm:t>
        <a:bodyPr/>
        <a:lstStyle/>
        <a:p>
          <a:endParaRPr lang="sr-Latn-R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sr-Latn-RS"/>
        </a:p>
      </dgm:t>
    </dgm:pt>
    <dgm:pt modelId="{E59436B1-B652-4794-B4F4-4850647DACEB}" type="pres">
      <dgm:prSet presAssocID="{9ED1A3B2-A381-4201-823D-E4B4F944886D}" presName="centerShape" presStyleLbl="node0" presStyleIdx="0" presStyleCnt="1" custScaleX="170251" custScaleY="153339" custLinFactNeighborX="1024" custLinFactNeighborY="-867"/>
      <dgm:spPr/>
      <dgm:t>
        <a:bodyPr/>
        <a:lstStyle/>
        <a:p>
          <a:endParaRPr lang="sr-Latn-RS"/>
        </a:p>
      </dgm:t>
    </dgm:pt>
    <dgm:pt modelId="{73F305AC-CFDC-45B1-8AB8-6FABD1C99179}" type="pres">
      <dgm:prSet presAssocID="{A7091EAC-498C-4E8C-B46B-331B042A0C75}" presName="node" presStyleLbl="node1" presStyleIdx="0" presStyleCnt="8" custScaleX="166166" custScaleY="161248" custRadScaleRad="99720" custRadScaleInc="5632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8"/>
      <dgm:spPr/>
      <dgm:t>
        <a:bodyPr/>
        <a:lstStyle/>
        <a:p>
          <a:endParaRPr lang="sr-Latn-RS"/>
        </a:p>
      </dgm:t>
    </dgm:pt>
    <dgm:pt modelId="{78A4FF2C-EBF1-4B68-8D64-E304B31ECC1A}" type="pres">
      <dgm:prSet presAssocID="{47544EA0-F1F2-4FFD-BFDC-856AE777D9A4}" presName="node" presStyleLbl="node1" presStyleIdx="1" presStyleCnt="8" custScaleX="166166" custScaleY="161248" custRadScaleRad="116281" custRadScaleInc="69810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377B32AD-07DE-4369-8E7C-7442E76EC76E}" type="pres">
      <dgm:prSet presAssocID="{47544EA0-F1F2-4FFD-BFDC-856AE777D9A4}" presName="dummy" presStyleCnt="0"/>
      <dgm:spPr/>
    </dgm:pt>
    <dgm:pt modelId="{E008ADAF-653B-40DF-B090-90F7EE3AD971}" type="pres">
      <dgm:prSet presAssocID="{49BCF20A-F7C1-441D-A8D6-466E0BDFC38F}" presName="sibTrans" presStyleLbl="sibTrans2D1" presStyleIdx="1" presStyleCnt="8"/>
      <dgm:spPr/>
      <dgm:t>
        <a:bodyPr/>
        <a:lstStyle/>
        <a:p>
          <a:endParaRPr lang="sr-Latn-RS"/>
        </a:p>
      </dgm:t>
    </dgm:pt>
    <dgm:pt modelId="{7017FC57-B412-4D2B-913A-213211E1521A}" type="pres">
      <dgm:prSet presAssocID="{8FCE5343-34DF-4ACC-9BAF-C50798793688}" presName="node" presStyleLbl="node1" presStyleIdx="2" presStyleCnt="8" custScaleX="134690" custScaleY="130043" custRadScaleRad="104727" custRadScaleInc="64385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46C8E072-B277-4C65-B69F-1B24D3991090}" type="pres">
      <dgm:prSet presAssocID="{8FCE5343-34DF-4ACC-9BAF-C50798793688}" presName="dummy" presStyleCnt="0"/>
      <dgm:spPr/>
    </dgm:pt>
    <dgm:pt modelId="{D49DBB85-D199-4A4B-912F-711A31842FAD}" type="pres">
      <dgm:prSet presAssocID="{BC421991-A4AD-45BB-8B4D-02CA7EE4AE05}" presName="sibTrans" presStyleLbl="sibTrans2D1" presStyleIdx="2" presStyleCnt="8" custScaleX="114152" custScaleY="104540" custLinFactNeighborX="-548" custLinFactNeighborY="0"/>
      <dgm:spPr/>
      <dgm:t>
        <a:bodyPr/>
        <a:lstStyle/>
        <a:p>
          <a:endParaRPr lang="sr-Latn-RS"/>
        </a:p>
      </dgm:t>
    </dgm:pt>
    <dgm:pt modelId="{A14630AA-C1BD-4A7E-B665-0A7C9B6C19C9}" type="pres">
      <dgm:prSet presAssocID="{3FA5C700-C8EE-4CAC-8DA0-0BA7CA952C72}" presName="node" presStyleLbl="node1" presStyleIdx="3" presStyleCnt="8" custScaleX="136044" custScaleY="139472" custRadScaleRad="106806" custRadScaleInc="32627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3" presStyleCnt="8"/>
      <dgm:spPr/>
      <dgm:t>
        <a:bodyPr/>
        <a:lstStyle/>
        <a:p>
          <a:endParaRPr lang="sr-Latn-RS"/>
        </a:p>
      </dgm:t>
    </dgm:pt>
    <dgm:pt modelId="{115526CD-270E-4C52-A164-15F2B6F9FE39}" type="pres">
      <dgm:prSet presAssocID="{8329AE49-ECD5-4C13-B90F-CA83B6E6F994}" presName="node" presStyleLbl="node1" presStyleIdx="4" presStyleCnt="8" custScaleX="120594" custScaleY="116316" custRadScaleRad="97215" custRadScaleInc="725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4" presStyleCnt="8"/>
      <dgm:spPr/>
      <dgm:t>
        <a:bodyPr/>
        <a:lstStyle/>
        <a:p>
          <a:endParaRPr lang="sr-Latn-RS"/>
        </a:p>
      </dgm:t>
    </dgm:pt>
    <dgm:pt modelId="{D19ADD6D-9F0A-4766-B637-BB2D5495A9BB}" type="pres">
      <dgm:prSet presAssocID="{ED01A515-5448-4A3E-A2EC-575448D0F5AA}" presName="node" presStyleLbl="node1" presStyleIdx="5" presStyleCnt="8" custScaleX="136527" custScaleY="131659" custRadScaleRad="94405" custRadScaleInc="-584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8"/>
      <dgm:spPr/>
      <dgm:t>
        <a:bodyPr/>
        <a:lstStyle/>
        <a:p>
          <a:endParaRPr lang="sr-Latn-RS"/>
        </a:p>
      </dgm:t>
    </dgm:pt>
    <dgm:pt modelId="{4F05B281-B6DB-45BB-A427-1BF92AADC139}" type="pres">
      <dgm:prSet presAssocID="{AE26BF5A-34A6-4192-8BEA-D9ECFB941642}" presName="node" presStyleLbl="node1" presStyleIdx="6" presStyleCnt="8" custScaleX="126410" custScaleY="135329" custRadScaleRad="107278" custRadScaleInc="-27561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8"/>
      <dgm:spPr/>
      <dgm:t>
        <a:bodyPr/>
        <a:lstStyle/>
        <a:p>
          <a:endParaRPr lang="sr-Latn-RS"/>
        </a:p>
      </dgm:t>
    </dgm:pt>
    <dgm:pt modelId="{2D6C03BD-4023-431E-84F6-C080A9961C8A}" type="pres">
      <dgm:prSet presAssocID="{91651A17-950C-49EC-8C35-2517548AE9E6}" presName="node" presStyleLbl="node1" presStyleIdx="7" presStyleCnt="8" custScaleX="157685" custScaleY="153319" custRadScaleRad="107320" custRadScaleInc="-3425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8"/>
      <dgm:spPr/>
      <dgm:t>
        <a:bodyPr/>
        <a:lstStyle/>
        <a:p>
          <a:endParaRPr lang="sr-Latn-RS"/>
        </a:p>
      </dgm:t>
    </dgm:pt>
  </dgm:ptLst>
  <dgm:cxnLst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3BA8FFD8-B6F3-4518-99B6-8F25F307CF52}" srcId="{9ED1A3B2-A381-4201-823D-E4B4F944886D}" destId="{3FA5C700-C8EE-4CAC-8DA0-0BA7CA952C72}" srcOrd="3" destOrd="0" parTransId="{6970CC38-AACF-4350-BF4D-BD796B05B1FA}" sibTransId="{61B610E5-4DC8-4394-A22C-5BBE6CDEE232}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425357A1-5AB1-47D9-92DA-39175D352600}" type="presOf" srcId="{8FCE5343-34DF-4ACC-9BAF-C50798793688}" destId="{7017FC57-B412-4D2B-913A-213211E1521A}" srcOrd="0" destOrd="0" presId="urn:microsoft.com/office/officeart/2005/8/layout/radial6"/>
    <dgm:cxn modelId="{4E6E6427-5348-4ECF-99CC-46CA5F3BDA5F}" srcId="{B1BE2A8E-285E-4C69-9BFF-CE48B252AA50}" destId="{7D1C9009-9B60-4C15-8E3B-F949FAB90776}" srcOrd="4" destOrd="0" parTransId="{E75197AC-E7B0-4C26-9D1F-47E47BE7CCEF}" sibTransId="{9D56A871-CE7A-4922-AAF9-9D95A29D1039}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B6507D96-25C4-4121-9433-2A113978B784}" srcId="{B1BE2A8E-285E-4C69-9BFF-CE48B252AA50}" destId="{C64FD589-26EA-483C-BB5E-C8324A82EAF5}" srcOrd="2" destOrd="0" parTransId="{1E312D33-14E1-4B2B-A210-2A735401CE1C}" sibTransId="{46E45D53-1277-4C97-8E3B-323B4EBF62F5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1" destOrd="0" parTransId="{FDC0F8DA-00AF-40CD-B616-B7AA7472101C}" sibTransId="{869210E2-CDFB-49E6-A3F9-D5A55D2018F0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F915A8BD-96C4-4DD2-847E-A19CDD9E4659}" type="presOf" srcId="{47544EA0-F1F2-4FFD-BFDC-856AE777D9A4}" destId="{78A4FF2C-EBF1-4B68-8D64-E304B31ECC1A}" srcOrd="0" destOrd="0" presId="urn:microsoft.com/office/officeart/2005/8/layout/radial6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BE8BC525-5C49-4E39-AECF-29F245975437}" type="presOf" srcId="{BC421991-A4AD-45BB-8B4D-02CA7EE4AE05}" destId="{D49DBB85-D199-4A4B-912F-711A31842FAD}" srcOrd="0" destOrd="0" presId="urn:microsoft.com/office/officeart/2005/8/layout/radial6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3DFE3AE5-6DA5-4440-A66F-1437FD4DC5D4}" srcId="{B1BE2A8E-285E-4C69-9BFF-CE48B252AA50}" destId="{343B6168-99DB-4C0C-9BE7-E54D7B80C5AD}" srcOrd="5" destOrd="0" parTransId="{6F98FC42-2370-4FD0-A627-0708511F7F32}" sibTransId="{95FBDDB6-4174-4619-B543-81DEF6B7716A}"/>
    <dgm:cxn modelId="{A3FCB5CB-CCCB-4AC9-98A2-F0F0276B8248}" type="presOf" srcId="{49BCF20A-F7C1-441D-A8D6-466E0BDFC38F}" destId="{E008ADAF-653B-40DF-B090-90F7EE3AD971}" srcOrd="0" destOrd="0" presId="urn:microsoft.com/office/officeart/2005/8/layout/radial6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47BC94C2-46D4-453B-A292-6076A9F8EE3B}" srcId="{9ED1A3B2-A381-4201-823D-E4B4F944886D}" destId="{8329AE49-ECD5-4C13-B90F-CA83B6E6F994}" srcOrd="4" destOrd="0" parTransId="{6A3537F1-6C7A-4D5E-9BC9-14D14BE7BA95}" sibTransId="{9CB0C477-89B3-4058-B341-9FC9F0AB6BB2}"/>
    <dgm:cxn modelId="{7F39E836-153A-497F-AC12-A3E13F6D3348}" srcId="{9ED1A3B2-A381-4201-823D-E4B4F944886D}" destId="{47544EA0-F1F2-4FFD-BFDC-856AE777D9A4}" srcOrd="1" destOrd="0" parTransId="{7A0CCFDB-3D79-4D49-87A9-EE487A8BE835}" sibTransId="{49BCF20A-F7C1-441D-A8D6-466E0BDFC38F}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2B286DCF-8B59-4604-AFDE-C0E6629E1823}" srcId="{9ED1A3B2-A381-4201-823D-E4B4F944886D}" destId="{8FCE5343-34DF-4ACC-9BAF-C50798793688}" srcOrd="2" destOrd="0" parTransId="{6DEF8F6B-CD23-4300-81D8-429DDBD1CF06}" sibTransId="{BC421991-A4AD-45BB-8B4D-02CA7EE4AE05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D5A26C81-B5CA-4FF9-85ED-60967857EFA6}" srcId="{B1BE2A8E-285E-4C69-9BFF-CE48B252AA50}" destId="{3641F520-BAF8-4BA4-A826-44FA753A5F4E}" srcOrd="3" destOrd="0" parTransId="{31D6B297-275C-4FAC-A07E-4467512471AD}" sibTransId="{53B82682-8E0C-4903-98EA-36CBB0B8A63B}"/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D3B960BC-A67D-455B-BA89-BD239463B503}" type="presParOf" srcId="{F4B68BA8-694B-4B7F-8215-68903FFCD2D7}" destId="{78A4FF2C-EBF1-4B68-8D64-E304B31ECC1A}" srcOrd="4" destOrd="0" presId="urn:microsoft.com/office/officeart/2005/8/layout/radial6"/>
    <dgm:cxn modelId="{17409F1B-839C-4B12-970E-A5586BC4413A}" type="presParOf" srcId="{F4B68BA8-694B-4B7F-8215-68903FFCD2D7}" destId="{377B32AD-07DE-4369-8E7C-7442E76EC76E}" srcOrd="5" destOrd="0" presId="urn:microsoft.com/office/officeart/2005/8/layout/radial6"/>
    <dgm:cxn modelId="{EE5D7964-1EAE-4B14-A589-675594300CB6}" type="presParOf" srcId="{F4B68BA8-694B-4B7F-8215-68903FFCD2D7}" destId="{E008ADAF-653B-40DF-B090-90F7EE3AD971}" srcOrd="6" destOrd="0" presId="urn:microsoft.com/office/officeart/2005/8/layout/radial6"/>
    <dgm:cxn modelId="{D78C8E3F-52B0-4264-BD4B-71AA6310A4F1}" type="presParOf" srcId="{F4B68BA8-694B-4B7F-8215-68903FFCD2D7}" destId="{7017FC57-B412-4D2B-913A-213211E1521A}" srcOrd="7" destOrd="0" presId="urn:microsoft.com/office/officeart/2005/8/layout/radial6"/>
    <dgm:cxn modelId="{E2088C72-BAD1-4C44-8FB8-AF347F9C5035}" type="presParOf" srcId="{F4B68BA8-694B-4B7F-8215-68903FFCD2D7}" destId="{46C8E072-B277-4C65-B69F-1B24D3991090}" srcOrd="8" destOrd="0" presId="urn:microsoft.com/office/officeart/2005/8/layout/radial6"/>
    <dgm:cxn modelId="{7B348C94-43A5-4DCD-8747-029CCBA09A3C}" type="presParOf" srcId="{F4B68BA8-694B-4B7F-8215-68903FFCD2D7}" destId="{D49DBB85-D199-4A4B-912F-711A31842FAD}" srcOrd="9" destOrd="0" presId="urn:microsoft.com/office/officeart/2005/8/layout/radial6"/>
    <dgm:cxn modelId="{260041D7-6D0A-428E-8B93-851C50B7B7FF}" type="presParOf" srcId="{F4B68BA8-694B-4B7F-8215-68903FFCD2D7}" destId="{A14630AA-C1BD-4A7E-B665-0A7C9B6C19C9}" srcOrd="10" destOrd="0" presId="urn:microsoft.com/office/officeart/2005/8/layout/radial6"/>
    <dgm:cxn modelId="{0CF0692D-2CC1-4A7C-9D34-EF2560B3E5F1}" type="presParOf" srcId="{F4B68BA8-694B-4B7F-8215-68903FFCD2D7}" destId="{B3474404-DEC3-43DE-B1B0-FCCBA45B0B53}" srcOrd="11" destOrd="0" presId="urn:microsoft.com/office/officeart/2005/8/layout/radial6"/>
    <dgm:cxn modelId="{AF9F521A-6219-4917-9E1D-59F3BF42F08F}" type="presParOf" srcId="{F4B68BA8-694B-4B7F-8215-68903FFCD2D7}" destId="{5D42F3FF-3AAD-4819-B004-ADDCB69227EB}" srcOrd="12" destOrd="0" presId="urn:microsoft.com/office/officeart/2005/8/layout/radial6"/>
    <dgm:cxn modelId="{72A42ED5-3446-4DE8-A4D3-148A0A30BDBF}" type="presParOf" srcId="{F4B68BA8-694B-4B7F-8215-68903FFCD2D7}" destId="{115526CD-270E-4C52-A164-15F2B6F9FE39}" srcOrd="13" destOrd="0" presId="urn:microsoft.com/office/officeart/2005/8/layout/radial6"/>
    <dgm:cxn modelId="{F5160239-523C-416B-B3F0-76F9EFD3254F}" type="presParOf" srcId="{F4B68BA8-694B-4B7F-8215-68903FFCD2D7}" destId="{E442822E-2282-4D84-AEA3-97E5D7F5026E}" srcOrd="14" destOrd="0" presId="urn:microsoft.com/office/officeart/2005/8/layout/radial6"/>
    <dgm:cxn modelId="{5959F9D9-A684-41D8-BEE2-DE8852492309}" type="presParOf" srcId="{F4B68BA8-694B-4B7F-8215-68903FFCD2D7}" destId="{1EBC4AA2-7966-4002-8CE2-7479E65C1C79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1T08:41:59.76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7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Čuvar mesta za napomen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373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Čuvar mesta za napomen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81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11/1/2024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11/1/2024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hyperlink" Target="http://openclipart.org/detail/171507/money-pot-by-gnokii-17150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ГРАД</a:t>
            </a:r>
            <a:r>
              <a:rPr lang="en-US" dirty="0"/>
              <a:t> </a:t>
            </a:r>
            <a:r>
              <a:rPr lang="sr-Cyrl-RS" dirty="0"/>
              <a:t>ВАЉЕВО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97792"/>
            <a:ext cx="6400800" cy="1600200"/>
          </a:xfrm>
        </p:spPr>
        <p:txBody>
          <a:bodyPr/>
          <a:lstStyle/>
          <a:p>
            <a:r>
              <a:rPr lang="sr-Cyrl-RS" dirty="0"/>
              <a:t>ГРАЂАНСКИ ВОДИЧ КРОЗ</a:t>
            </a:r>
            <a:r>
              <a:rPr lang="sr-Latn-RS" dirty="0"/>
              <a:t> </a:t>
            </a:r>
            <a:r>
              <a:rPr lang="sr-Cyrl-RS" dirty="0"/>
              <a:t>ОДЛУКУ О БУЏЕТУ за 202</a:t>
            </a:r>
            <a:r>
              <a:rPr lang="en-US" dirty="0"/>
              <a:t>5</a:t>
            </a:r>
            <a:r>
              <a:rPr lang="sr-Cyrl-RS" dirty="0"/>
              <a:t>. 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" name="Picture 1" descr="grb Grada">
            <a:extLst>
              <a:ext uri="{FF2B5EF4-FFF2-40B4-BE49-F238E27FC236}">
                <a16:creationId xmlns:a16="http://schemas.microsoft.com/office/drawing/2014/main" xmlns="" id="{E244C6B2-1B1E-4798-9F34-39FE7E8099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230" y="532883"/>
            <a:ext cx="1512570" cy="1209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0AF618F2-48B7-430E-84DF-0F463D8FC2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82" y="556845"/>
            <a:ext cx="2210028" cy="1473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xmlns="" id="{B0E665C5-DB88-4D3D-AF63-CF228F1D1A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81135"/>
            <a:ext cx="2354808" cy="1569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xmlns="" id="{2CBCA93A-463B-4B79-86F0-1418F48472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251" y="565100"/>
            <a:ext cx="2358067" cy="1561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xmlns="" id="{3836CEFB-5EC3-49E0-AC24-AF00C9B3FF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82" y="2603720"/>
            <a:ext cx="2210028" cy="1473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xmlns="" id="{1DCF4324-A327-457F-A8B0-7172E4DE7B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038" y="2552920"/>
            <a:ext cx="2354808" cy="1569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xmlns="" id="{800FC76F-803B-4460-9543-16366A34EA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252" y="2507200"/>
            <a:ext cx="2354808" cy="1569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xmlns="" id="{66F4A4F5-67DB-428E-A3B1-8446F1503B1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23" y="4606145"/>
            <a:ext cx="2014701" cy="1343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Slika 20">
            <a:extLst>
              <a:ext uri="{FF2B5EF4-FFF2-40B4-BE49-F238E27FC236}">
                <a16:creationId xmlns:a16="http://schemas.microsoft.com/office/drawing/2014/main" xmlns="" id="{3FC6B613-198F-4F54-916C-486DA109ECF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883" y="4470520"/>
            <a:ext cx="2218139" cy="1478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xmlns="" id="{0E063EC2-CB85-4F02-A8C6-B6DEA3A2336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251" y="4457554"/>
            <a:ext cx="2637675" cy="141971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града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градска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202</a:t>
            </a:r>
            <a:r>
              <a:rPr lang="en-US" dirty="0"/>
              <a:t>5</a:t>
            </a:r>
            <a:r>
              <a:rPr lang="sr-Cyrl-RS" dirty="0"/>
              <a:t>. годину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се променило у односу на 202</a:t>
            </a:r>
            <a:r>
              <a:rPr lang="en-US" dirty="0"/>
              <a:t>4</a:t>
            </a:r>
            <a:r>
              <a:rPr lang="sr-Cyrl-RS" dirty="0"/>
              <a:t>. годину?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На 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202</a:t>
            </a:r>
            <a:r>
              <a:rPr lang="en-US" dirty="0"/>
              <a:t>5</a:t>
            </a:r>
            <a:r>
              <a:rPr lang="sr-Cyrl-RS" dirty="0"/>
              <a:t>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се променило у односу на 202</a:t>
            </a:r>
            <a:r>
              <a:rPr lang="en-US" dirty="0"/>
              <a:t>4</a:t>
            </a:r>
            <a:r>
              <a:rPr lang="sr-Cyrl-RS" dirty="0"/>
              <a:t>. годину?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расподељени по директним и индиректним буџетским корисницима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капитални пројекти</a:t>
            </a:r>
          </a:p>
          <a:p>
            <a:pPr lvl="1"/>
            <a:endParaRPr lang="sr-Cyrl-R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2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52603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b="1" dirty="0"/>
              <a:t>Драги суграђани и </a:t>
            </a:r>
            <a:r>
              <a:rPr lang="sr-Cyrl-RS" b="1" dirty="0" err="1"/>
              <a:t>суграђанке</a:t>
            </a:r>
            <a:r>
              <a:rPr lang="sr-Cyrl-RS" b="1" dirty="0"/>
              <a:t>,</a:t>
            </a:r>
          </a:p>
          <a:p>
            <a:endParaRPr lang="en-US" dirty="0"/>
          </a:p>
          <a:p>
            <a:pPr algn="just"/>
            <a:r>
              <a:rPr lang="sr-Cyrl-RS" dirty="0"/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endParaRPr lang="en-US" dirty="0"/>
          </a:p>
          <a:p>
            <a:pPr algn="just"/>
            <a:r>
              <a:rPr lang="sr-Cyrl-RS" dirty="0"/>
              <a:t>	Грађански буџет представља сажет и јасан приказ Одлуке о буџету града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Cyrl-RS" dirty="0">
                <a:solidFill>
                  <a:srgbClr val="FF0000"/>
                </a:solidFill>
              </a:rPr>
              <a:t>Ваљева </a:t>
            </a:r>
            <a:r>
              <a:rPr lang="sr-Cyrl-RS" dirty="0"/>
              <a:t>за 202</a:t>
            </a:r>
            <a:r>
              <a:rPr lang="en-US" dirty="0"/>
              <a:t>5</a:t>
            </a:r>
            <a:r>
              <a:rPr lang="sr-Cyrl-RS" dirty="0"/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/>
          </a:p>
          <a:p>
            <a:pPr algn="just"/>
            <a:r>
              <a:rPr lang="sr-Cyrl-RS" dirty="0"/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града, као и о начину планирања, расподеле и трошења буџетских средстава.</a:t>
            </a:r>
          </a:p>
          <a:p>
            <a:endParaRPr lang="en-US" dirty="0"/>
          </a:p>
          <a:p>
            <a:pPr algn="just"/>
            <a:r>
              <a:rPr lang="sr-Cyrl-RS" dirty="0"/>
              <a:t>	</a:t>
            </a:r>
            <a:r>
              <a:rPr lang="ru-RU" dirty="0"/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житеља Ваљева у заједничком постављању циљева, дефинисању приоритета и планирању развоја нашег града.</a:t>
            </a:r>
            <a:endParaRPr lang="sr-Cyrl-RS" dirty="0"/>
          </a:p>
          <a:p>
            <a:pPr algn="r"/>
            <a:endParaRPr lang="sr-Cyrl-RS" dirty="0"/>
          </a:p>
          <a:p>
            <a:pPr algn="r"/>
            <a:r>
              <a:rPr lang="sr-Cyrl-RS" dirty="0">
                <a:solidFill>
                  <a:srgbClr val="FF0000"/>
                </a:solidFill>
              </a:rPr>
              <a:t>Лазар Гојковић</a:t>
            </a:r>
          </a:p>
          <a:p>
            <a:pPr algn="r"/>
            <a:r>
              <a:rPr lang="sr-Cyrl-RS" dirty="0"/>
              <a:t>Градоначелник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038600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algn="just" defTabSz="209550">
              <a:buFontTx/>
              <a:buNone/>
            </a:pPr>
            <a:r>
              <a:rPr lang="ru-R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algn="just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града</a:t>
            </a:r>
          </a:p>
          <a:p>
            <a:pPr marL="0" indent="6350" algn="just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Градоначелник</a:t>
            </a:r>
          </a:p>
          <a:p>
            <a:pPr marL="0" indent="6350" algn="just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Градско веће</a:t>
            </a:r>
          </a:p>
          <a:p>
            <a:pPr marL="0" indent="6350" algn="just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Градска управа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Cyrl-R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града Ваљева</a:t>
            </a:r>
            <a:endParaRPr lang="ru-RU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6350" algn="just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Заједничко јавно правобранилаштво</a:t>
            </a:r>
          </a:p>
          <a:p>
            <a:pPr marL="0" indent="6350" algn="just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    града Ваљева и општин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Осечина</a:t>
            </a:r>
          </a:p>
          <a:p>
            <a:pPr marL="0" indent="6350" algn="just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r-Latn-R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1520825"/>
            <a:ext cx="4038600" cy="463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Индиректни корисници буџетских средстава: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sr-Cyrl-R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Туристичк</a:t>
            </a:r>
            <a:r>
              <a:rPr lang="sr-Cyrl-R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организација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Ваљев</a:t>
            </a:r>
            <a:r>
              <a:rPr lang="sr-Cyrl-R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Предшколска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установа</a:t>
            </a:r>
            <a:r>
              <a:rPr lang="sr-Cyrl-R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Милица Ножица</a:t>
            </a:r>
            <a:endParaRPr lang="sr-Latn-R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en-US" sz="1600" dirty="0">
                <a:cs typeface="Calibri" panose="020F0502020204030204" pitchFamily="34" charset="0"/>
              </a:rPr>
              <a:t>-</a:t>
            </a:r>
            <a:r>
              <a:rPr lang="ru-RU" altLang="en-US" sz="1600" dirty="0">
                <a:cs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Матична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библиотека</a:t>
            </a:r>
            <a:r>
              <a:rPr lang="sr-Cyrl-R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Љ. Ненадовић</a:t>
            </a:r>
            <a:endParaRPr lang="sr-Latn-R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sr-Cyrl-R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Народни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музеј</a:t>
            </a:r>
            <a:endParaRPr lang="sr-Cyrl-R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Центар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културу</a:t>
            </a:r>
            <a:endParaRPr lang="sr-Latn-R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sr-Cyrl-R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Међуопштински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историјски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архив</a:t>
            </a:r>
            <a:endParaRPr lang="sr-Cyrl-R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sr-Cyrl-R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Завод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заштиту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споменика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културе</a:t>
            </a:r>
            <a:endParaRPr lang="sr-Latn-R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Модерна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галерија</a:t>
            </a:r>
            <a:endParaRPr lang="sr-Latn-R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sr-Cyrl-RS" sz="1600" dirty="0">
                <a:ea typeface="Calibri" panose="020F0502020204030204" pitchFamily="34" charset="0"/>
                <a:cs typeface="Times New Roman" panose="02020603050405020304" pitchFamily="18" charset="0"/>
              </a:rPr>
              <a:t>- Интернационални уметнички студио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sr-Cyrl-RS" sz="1600" dirty="0">
                <a:ea typeface="Calibri" panose="020F0502020204030204" pitchFamily="34" charset="0"/>
                <a:cs typeface="Times New Roman" panose="02020603050405020304" pitchFamily="18" charset="0"/>
              </a:rPr>
              <a:t>   Трнавац</a:t>
            </a:r>
            <a:endParaRPr lang="sr-Latn-R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Абрашевић</a:t>
            </a:r>
            <a:endParaRPr lang="sr-Latn-R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физичку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културу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Валис</a:t>
            </a: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r>
              <a:rPr lang="en-US" altLang="en-US" sz="1600" dirty="0">
                <a:cs typeface="Calibri" panose="020F0502020204030204" pitchFamily="34" charset="0"/>
              </a:rPr>
              <a:t>-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Месне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заједнице</a:t>
            </a:r>
            <a:endParaRPr lang="sr-Latn-R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" y="4329112"/>
            <a:ext cx="4038600" cy="23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6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Образовне институције (школе)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Здравствене институције (Здравствени центар)</a:t>
            </a:r>
          </a:p>
          <a:p>
            <a:pPr algn="just"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Социјалне институције (Центар за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  социјални рад)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Непрофитне организације (удружења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  грађана, невладине организације, итд.)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Како настаје буџет</a:t>
            </a:r>
            <a:r>
              <a:rPr lang="sr-Latn-RS" sz="3000" b="1" dirty="0"/>
              <a:t> </a:t>
            </a:r>
            <a:r>
              <a:rPr lang="sr-Cyrl-RS" sz="3000" b="1" dirty="0"/>
              <a:t>града?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5C6FDEC-5142-4586-B190-1B2F0895762E}"/>
              </a:ext>
            </a:extLst>
          </p:cNvPr>
          <p:cNvSpPr/>
          <p:nvPr/>
        </p:nvSpPr>
        <p:spPr>
          <a:xfrm>
            <a:off x="325657" y="1715070"/>
            <a:ext cx="849268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града је правни документ који утврђује план прихода и примања и расхода и издатака града за буџетску, односно календарску годину.</a:t>
            </a:r>
          </a:p>
          <a:p>
            <a:pPr algn="just"/>
            <a:endParaRPr lang="en-US" sz="11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Из градског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Градоначелник и локална управа спроводе градску политику, а главна полуга те политике и развоја је управо буџет града.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Приликом дефинисања овог, за град </a:t>
            </a:r>
            <a:r>
              <a:rPr lang="sr-Cyrl-RS" sz="1700" dirty="0">
                <a:solidFill>
                  <a:srgbClr val="FF0000"/>
                </a:solidFill>
              </a:rPr>
              <a:t>Ваљево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349199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5868144" y="4869160"/>
            <a:ext cx="1080120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00129574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градска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600" dirty="0"/>
              <a:t>Укупни </a:t>
            </a:r>
            <a:r>
              <a:rPr lang="sr-Cyrl-RS" sz="1600" b="1" dirty="0"/>
              <a:t>јавни приходи и примања </a:t>
            </a:r>
            <a:r>
              <a:rPr lang="sr-Cyrl-RS" sz="1600" dirty="0"/>
              <a:t>града</a:t>
            </a:r>
            <a:r>
              <a:rPr lang="sr-Cyrl-RS" sz="1600" dirty="0">
                <a:solidFill>
                  <a:srgbClr val="FF0000"/>
                </a:solidFill>
              </a:rPr>
              <a:t> Ваљева </a:t>
            </a:r>
            <a:r>
              <a:rPr lang="sr-Cyrl-RS" sz="1600" dirty="0"/>
              <a:t>за 20</a:t>
            </a:r>
            <a:r>
              <a:rPr lang="en-US" sz="1600" dirty="0"/>
              <a:t>25</a:t>
            </a:r>
            <a:r>
              <a:rPr lang="sr-Cyrl-RS" sz="1600" dirty="0"/>
              <a:t>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600" dirty="0"/>
              <a:t>Одлуком о буџету града </a:t>
            </a:r>
            <a:r>
              <a:rPr lang="sr-Cyrl-RS" sz="1600" dirty="0">
                <a:solidFill>
                  <a:srgbClr val="FF0000"/>
                </a:solidFill>
              </a:rPr>
              <a:t> Ваљева </a:t>
            </a:r>
            <a:r>
              <a:rPr lang="sr-Cyrl-RS" sz="1600" dirty="0"/>
              <a:t> за 202</a:t>
            </a:r>
            <a:r>
              <a:rPr lang="en-US" sz="1600" dirty="0"/>
              <a:t>5</a:t>
            </a:r>
            <a:r>
              <a:rPr lang="sr-Cyrl-RS" sz="1600" dirty="0"/>
              <a:t>. годину планирана су средства из буџета града у износу од</a:t>
            </a:r>
            <a:r>
              <a:rPr lang="en-GB" sz="1600" dirty="0">
                <a:solidFill>
                  <a:srgbClr val="FF0000"/>
                </a:solidFill>
              </a:rPr>
              <a:t> </a:t>
            </a:r>
            <a:r>
              <a:rPr lang="sr-Latn-RS" sz="1600" dirty="0">
                <a:solidFill>
                  <a:srgbClr val="FF0000"/>
                </a:solidFill>
              </a:rPr>
              <a:t>5.</a:t>
            </a:r>
            <a:r>
              <a:rPr lang="en-US" sz="1600" dirty="0">
                <a:solidFill>
                  <a:srgbClr val="FF0000"/>
                </a:solidFill>
              </a:rPr>
              <a:t>204</a:t>
            </a:r>
            <a:r>
              <a:rPr lang="sr-Latn-RS" sz="1600" dirty="0">
                <a:solidFill>
                  <a:srgbClr val="FF0000"/>
                </a:solidFill>
              </a:rPr>
              <a:t>.</a:t>
            </a:r>
            <a:r>
              <a:rPr lang="en-US" sz="1600" dirty="0">
                <a:solidFill>
                  <a:srgbClr val="FF0000"/>
                </a:solidFill>
              </a:rPr>
              <a:t>947</a:t>
            </a:r>
            <a:r>
              <a:rPr lang="sr-Cyrl-RS" sz="1600" dirty="0">
                <a:solidFill>
                  <a:srgbClr val="FF0000"/>
                </a:solidFill>
              </a:rPr>
              <a:t>.</a:t>
            </a:r>
            <a:r>
              <a:rPr lang="en-US" sz="1600" dirty="0">
                <a:solidFill>
                  <a:srgbClr val="FF0000"/>
                </a:solidFill>
              </a:rPr>
              <a:t>671,26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/>
              <a:t>динара</a:t>
            </a:r>
            <a:r>
              <a:rPr lang="sr-Latn-RS" sz="1600" dirty="0"/>
              <a:t>, </a:t>
            </a:r>
            <a:r>
              <a:rPr lang="sr-Cyrl-RS" sz="1600" dirty="0"/>
              <a:t>пренета средства из ранијих година у износу од </a:t>
            </a:r>
            <a:r>
              <a:rPr lang="en-US" sz="1600" dirty="0">
                <a:solidFill>
                  <a:srgbClr val="FF0000"/>
                </a:solidFill>
              </a:rPr>
              <a:t>306</a:t>
            </a:r>
            <a:r>
              <a:rPr lang="sr-Latn-RS" sz="1600" dirty="0">
                <a:solidFill>
                  <a:srgbClr val="FF0000"/>
                </a:solidFill>
              </a:rPr>
              <a:t>.</a:t>
            </a:r>
            <a:r>
              <a:rPr lang="en-US" sz="1600" dirty="0">
                <a:solidFill>
                  <a:srgbClr val="FF0000"/>
                </a:solidFill>
              </a:rPr>
              <a:t>029</a:t>
            </a:r>
            <a:r>
              <a:rPr lang="sr-Latn-RS" sz="1600" dirty="0">
                <a:solidFill>
                  <a:srgbClr val="FF0000"/>
                </a:solidFill>
              </a:rPr>
              <a:t>.</a:t>
            </a:r>
            <a:r>
              <a:rPr lang="en-US" sz="1600" dirty="0">
                <a:solidFill>
                  <a:srgbClr val="FF0000"/>
                </a:solidFill>
              </a:rPr>
              <a:t>295,74</a:t>
            </a:r>
            <a:r>
              <a:rPr lang="sr-Cyrl-RS" sz="1600" dirty="0"/>
              <a:t> динара и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/>
              <a:t>средства из осталих извора </a:t>
            </a:r>
            <a:r>
              <a:rPr lang="en-US" sz="1600" dirty="0">
                <a:solidFill>
                  <a:srgbClr val="FF0000"/>
                </a:solidFill>
              </a:rPr>
              <a:t>198</a:t>
            </a:r>
            <a:r>
              <a:rPr lang="sr-Latn-RS" sz="1600" dirty="0">
                <a:solidFill>
                  <a:srgbClr val="FF0000"/>
                </a:solidFill>
              </a:rPr>
              <a:t>.</a:t>
            </a:r>
            <a:r>
              <a:rPr lang="en-US" sz="1600" dirty="0">
                <a:solidFill>
                  <a:srgbClr val="FF0000"/>
                </a:solidFill>
              </a:rPr>
              <a:t>135</a:t>
            </a:r>
            <a:r>
              <a:rPr lang="sr-Cyrl-RS" sz="1600" dirty="0">
                <a:solidFill>
                  <a:srgbClr val="FF0000"/>
                </a:solidFill>
              </a:rPr>
              <a:t>.</a:t>
            </a:r>
            <a:r>
              <a:rPr lang="en-US" sz="1600" dirty="0">
                <a:solidFill>
                  <a:srgbClr val="FF0000"/>
                </a:solidFill>
              </a:rPr>
              <a:t>368</a:t>
            </a:r>
            <a:r>
              <a:rPr lang="sr-Cyrl-RS" sz="1600" dirty="0"/>
              <a:t> динара.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55741664"/>
              </p:ext>
            </p:extLst>
          </p:nvPr>
        </p:nvGraphicFramePr>
        <p:xfrm>
          <a:off x="571472" y="4365104"/>
          <a:ext cx="8032976" cy="183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xmlns="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827584" y="1476780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400" b="1" dirty="0">
                <a:solidFill>
                  <a:srgbClr val="FF0000"/>
                </a:solidFill>
              </a:rPr>
              <a:t>5.</a:t>
            </a:r>
            <a:r>
              <a:rPr lang="en-US" sz="4400" b="1" dirty="0">
                <a:solidFill>
                  <a:srgbClr val="FF0000"/>
                </a:solidFill>
              </a:rPr>
              <a:t>709</a:t>
            </a:r>
            <a:r>
              <a:rPr lang="sr-Latn-RS" sz="4400" b="1" dirty="0">
                <a:solidFill>
                  <a:srgbClr val="FF0000"/>
                </a:solidFill>
              </a:rPr>
              <a:t>.1</a:t>
            </a:r>
            <a:r>
              <a:rPr lang="en-US" sz="4400" b="1" dirty="0">
                <a:solidFill>
                  <a:srgbClr val="FF0000"/>
                </a:solidFill>
              </a:rPr>
              <a:t>12</a:t>
            </a:r>
            <a:r>
              <a:rPr lang="sr-Latn-RS" sz="4400" b="1" dirty="0">
                <a:solidFill>
                  <a:srgbClr val="FF0000"/>
                </a:solidFill>
              </a:rPr>
              <a:t>.</a:t>
            </a:r>
            <a:r>
              <a:rPr lang="en-US" sz="4400" b="1" dirty="0">
                <a:solidFill>
                  <a:srgbClr val="FF0000"/>
                </a:solidFill>
              </a:rPr>
              <a:t>335</a:t>
            </a:r>
            <a:r>
              <a:rPr lang="sr-Cyrl-RS" sz="3600" b="1" dirty="0"/>
              <a:t> </a:t>
            </a:r>
            <a:r>
              <a:rPr lang="sr-Cyrl-RS" sz="3200" b="1" dirty="0"/>
              <a:t>динара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4317090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7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202</a:t>
            </a:r>
            <a:r>
              <a:rPr lang="en-US" sz="3000" b="1" dirty="0"/>
              <a:t>5</a:t>
            </a:r>
            <a:r>
              <a:rPr lang="sr-Cyrl-RS" sz="3000" b="1" dirty="0"/>
              <a:t>. годину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6358647"/>
              </p:ext>
            </p:extLst>
          </p:nvPr>
        </p:nvGraphicFramePr>
        <p:xfrm>
          <a:off x="1241013" y="1417638"/>
          <a:ext cx="6661974" cy="48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за 202</a:t>
            </a:r>
            <a:r>
              <a:rPr lang="en-US" sz="2900" b="1" dirty="0"/>
              <a:t>5</a:t>
            </a:r>
            <a:r>
              <a:rPr lang="sr-Cyrl-RS" sz="2900" b="1" dirty="0"/>
              <a:t>. годину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1781499"/>
              </p:ext>
            </p:extLst>
          </p:nvPr>
        </p:nvGraphicFramePr>
        <p:xfrm>
          <a:off x="1115616" y="1667235"/>
          <a:ext cx="6912768" cy="4439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ikon 5">
            <a:extLst>
              <a:ext uri="{FF2B5EF4-FFF2-40B4-BE49-F238E27FC236}">
                <a16:creationId xmlns:a16="http://schemas.microsoft.com/office/drawing/2014/main" xmlns="" id="{FD690970-CB48-4F14-9964-6D469EC66B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0956184"/>
              </p:ext>
            </p:extLst>
          </p:nvPr>
        </p:nvGraphicFramePr>
        <p:xfrm>
          <a:off x="457200" y="1417638"/>
          <a:ext cx="8229601" cy="493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xmlns="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9650759"/>
              </p:ext>
            </p:extLst>
          </p:nvPr>
        </p:nvGraphicFramePr>
        <p:xfrm>
          <a:off x="900112" y="1000125"/>
          <a:ext cx="7343776" cy="485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7611940"/>
              </p:ext>
            </p:extLst>
          </p:nvPr>
        </p:nvGraphicFramePr>
        <p:xfrm>
          <a:off x="1835696" y="1417637"/>
          <a:ext cx="5976664" cy="4689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087E60ED-409A-4469-8A69-9AF5DEC571B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2054" y="277130"/>
            <a:ext cx="7993063" cy="417512"/>
          </a:xfrm>
        </p:spPr>
        <p:txBody>
          <a:bodyPr>
            <a:normAutofit fontScale="90000"/>
          </a:bodyPr>
          <a:lstStyle/>
          <a:p>
            <a:r>
              <a:rPr lang="sr-Cyrl-RS" sz="2800" b="1" dirty="0"/>
              <a:t>Шта се променило у односу на 202</a:t>
            </a:r>
            <a:r>
              <a:rPr lang="en-US" sz="2800" b="1" dirty="0"/>
              <a:t>4</a:t>
            </a:r>
            <a:r>
              <a:rPr lang="sr-Cyrl-RS" sz="2800" b="1" dirty="0"/>
              <a:t>. годину?</a:t>
            </a:r>
            <a:endParaRPr lang="en-US" sz="2800" b="1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0E797032-4144-4533-8624-B69EB7AFB8A8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602727" y="931521"/>
            <a:ext cx="7958747" cy="111536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2200" dirty="0"/>
              <a:t>Укупни текући приходи и примања буџета нашег града у 202</a:t>
            </a:r>
            <a:r>
              <a:rPr lang="en-US" sz="2200" dirty="0"/>
              <a:t>5</a:t>
            </a:r>
            <a:r>
              <a:rPr lang="sr-Cyrl-RS" sz="2200" dirty="0"/>
              <a:t>. години су </a:t>
            </a:r>
            <a:r>
              <a:rPr lang="sr-Cyrl-RS" sz="2200" b="1" dirty="0"/>
              <a:t>смањени </a:t>
            </a:r>
            <a:r>
              <a:rPr lang="sr-Cyrl-RS" sz="2200" dirty="0"/>
              <a:t>у односу на Други ребаланс за 20</a:t>
            </a:r>
            <a:r>
              <a:rPr lang="sr-Latn-RS" sz="2200" dirty="0"/>
              <a:t>2</a:t>
            </a:r>
            <a:r>
              <a:rPr lang="en-US" sz="2200" dirty="0"/>
              <a:t>4</a:t>
            </a:r>
            <a:r>
              <a:rPr lang="sr-Cyrl-RS" sz="2200" dirty="0"/>
              <a:t>. годину за</a:t>
            </a:r>
            <a:r>
              <a:rPr lang="sr-Cyrl-RS" sz="2200" b="1" dirty="0"/>
              <a:t> 285.898.845,43 </a:t>
            </a:r>
            <a:r>
              <a:rPr lang="sr-Cyrl-RS" sz="2200" dirty="0"/>
              <a:t>динара.</a:t>
            </a:r>
            <a:endParaRPr lang="en-US" sz="2200" dirty="0"/>
          </a:p>
          <a:p>
            <a:endParaRPr 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xmlns="" id="{1664F881-777B-4844-A78D-FC8E175A6529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>
          <a:xfrm>
            <a:off x="1651803" y="1785548"/>
            <a:ext cx="6913314" cy="1438213"/>
          </a:xfrm>
        </p:spPr>
        <p:txBody>
          <a:bodyPr lIns="0">
            <a:normAutofit fontScale="25000" lnSpcReduction="20000"/>
          </a:bodyPr>
          <a:lstStyle/>
          <a:p>
            <a:pPr marL="0" lvl="0" indent="0">
              <a:buNone/>
            </a:pPr>
            <a:endParaRPr lang="sr-Cyrl-RS" sz="8800" b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sr-Cyrl-RS" sz="8800" b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r>
              <a:rPr lang="sr-Cyrl-RS" sz="8800" b="1" dirty="0">
                <a:solidFill>
                  <a:srgbClr val="0070C0"/>
                </a:solidFill>
              </a:rPr>
              <a:t>Текући приходи</a:t>
            </a:r>
            <a:r>
              <a:rPr lang="sr-Cyrl-RS" sz="8800" dirty="0">
                <a:solidFill>
                  <a:srgbClr val="0070C0"/>
                </a:solidFill>
              </a:rPr>
              <a:t> </a:t>
            </a:r>
            <a:r>
              <a:rPr lang="sr-Cyrl-RS" sz="8800" dirty="0"/>
              <a:t>су</a:t>
            </a:r>
            <a:r>
              <a:rPr lang="sr-Cyrl-RS" sz="8800" dirty="0">
                <a:solidFill>
                  <a:srgbClr val="0070C0"/>
                </a:solidFill>
              </a:rPr>
              <a:t> </a:t>
            </a:r>
            <a:r>
              <a:rPr lang="sr-Cyrl-RS" sz="8800" dirty="0"/>
              <a:t>смањени </a:t>
            </a:r>
            <a:r>
              <a:rPr lang="sr-Cyrl-RS" sz="8800" dirty="0">
                <a:latin typeface="Calibri" panose="020F0502020204030204" pitchFamily="34" charset="0"/>
              </a:rPr>
              <a:t>за 75</a:t>
            </a:r>
            <a:r>
              <a:rPr lang="sr-Latn-RS" sz="8800" dirty="0">
                <a:latin typeface="Calibri" panose="020F0502020204030204" pitchFamily="34" charset="0"/>
              </a:rPr>
              <a:t>.</a:t>
            </a:r>
            <a:r>
              <a:rPr lang="sr-Cyrl-RS" sz="8800" dirty="0">
                <a:latin typeface="Calibri" panose="020F0502020204030204" pitchFamily="34" charset="0"/>
              </a:rPr>
              <a:t>298</a:t>
            </a:r>
            <a:r>
              <a:rPr lang="sr-Latn-RS" sz="8800" dirty="0">
                <a:latin typeface="Calibri" panose="020F0502020204030204" pitchFamily="34" charset="0"/>
              </a:rPr>
              <a:t>.</a:t>
            </a:r>
            <a:r>
              <a:rPr lang="sr-Cyrl-RS" sz="8800" dirty="0">
                <a:latin typeface="Calibri" panose="020F0502020204030204" pitchFamily="34" charset="0"/>
              </a:rPr>
              <a:t>845,43 </a:t>
            </a:r>
            <a:r>
              <a:rPr lang="sr-Cyrl-RS" sz="8800" dirty="0"/>
              <a:t>динара.</a:t>
            </a:r>
          </a:p>
          <a:p>
            <a:pPr marL="0" lvl="0" indent="0">
              <a:buNone/>
            </a:pPr>
            <a:endParaRPr lang="sr-Cyrl-RS" sz="8800" dirty="0"/>
          </a:p>
          <a:p>
            <a:pPr marL="0" lvl="0" indent="0">
              <a:buNone/>
            </a:pPr>
            <a:endParaRPr lang="sr-Cyrl-RS" sz="8800" dirty="0"/>
          </a:p>
          <a:p>
            <a:pPr marL="0" indent="0" algn="just">
              <a:buNone/>
            </a:pPr>
            <a:r>
              <a:rPr lang="sr-Cyrl-RS" sz="8800" b="1" dirty="0">
                <a:solidFill>
                  <a:srgbClr val="FF0000"/>
                </a:solidFill>
              </a:rPr>
              <a:t>Примања од продаје </a:t>
            </a:r>
            <a:r>
              <a:rPr lang="sr-Cyrl-RS" sz="8800" b="1" dirty="0" err="1">
                <a:solidFill>
                  <a:srgbClr val="FF0000"/>
                </a:solidFill>
              </a:rPr>
              <a:t>нефинансијске</a:t>
            </a:r>
            <a:r>
              <a:rPr lang="sr-Cyrl-RS" sz="8800" b="1" dirty="0">
                <a:solidFill>
                  <a:srgbClr val="FF0000"/>
                </a:solidFill>
              </a:rPr>
              <a:t> имовине</a:t>
            </a:r>
            <a:r>
              <a:rPr lang="sr-Cyrl-RS" sz="8800" dirty="0">
                <a:solidFill>
                  <a:srgbClr val="FF0000"/>
                </a:solidFill>
              </a:rPr>
              <a:t> </a:t>
            </a:r>
            <a:r>
              <a:rPr lang="sr-Cyrl-RS" sz="8800" dirty="0"/>
              <a:t>су</a:t>
            </a:r>
            <a:r>
              <a:rPr lang="sr-Cyrl-RS" sz="8800" dirty="0">
                <a:solidFill>
                  <a:srgbClr val="FF0000"/>
                </a:solidFill>
              </a:rPr>
              <a:t> </a:t>
            </a:r>
            <a:r>
              <a:rPr lang="sr-Cyrl-RS" sz="8800" dirty="0"/>
              <a:t>умањена за 210.600.000 динара.</a:t>
            </a:r>
          </a:p>
          <a:p>
            <a:pPr marL="0" indent="0" algn="just">
              <a:buNone/>
            </a:pPr>
            <a:endParaRPr lang="sr-Cyrl-RS" sz="8800" dirty="0"/>
          </a:p>
          <a:p>
            <a:pPr marL="0" indent="0" algn="just">
              <a:buNone/>
            </a:pPr>
            <a:endParaRPr lang="sr-Cyrl-RS" sz="8800" dirty="0"/>
          </a:p>
          <a:p>
            <a:pPr marL="0" indent="0" algn="just">
              <a:buNone/>
            </a:pPr>
            <a:endParaRPr lang="sr-Cyrl-RS" sz="9600" dirty="0"/>
          </a:p>
          <a:p>
            <a:pPr marL="0" indent="0" algn="just">
              <a:buNone/>
            </a:pPr>
            <a:endParaRPr lang="sr-Cyrl-RS" sz="9600" dirty="0"/>
          </a:p>
          <a:p>
            <a:pPr marL="0" indent="0" algn="just">
              <a:buNone/>
            </a:pPr>
            <a:endParaRPr lang="sr-Cyrl-RS" sz="9600" dirty="0"/>
          </a:p>
          <a:p>
            <a:pPr marL="0" indent="0" algn="just">
              <a:buNone/>
            </a:pPr>
            <a:endParaRPr lang="en-US" sz="9600" dirty="0"/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13319" name="AutoShape 8">
            <a:extLst>
              <a:ext uri="{FF2B5EF4-FFF2-40B4-BE49-F238E27FC236}">
                <a16:creationId xmlns:a16="http://schemas.microsoft.com/office/drawing/2014/main" xmlns="" id="{44DB8CA7-8A08-41B6-B877-2859B67A28E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21003" y="2102558"/>
            <a:ext cx="576064" cy="894394"/>
          </a:xfrm>
          <a:prstGeom prst="upArrow">
            <a:avLst>
              <a:gd name="adj1" fmla="val 50000"/>
              <a:gd name="adj2" fmla="val 41912"/>
            </a:avLst>
          </a:prstGeom>
          <a:solidFill>
            <a:srgbClr val="3366FF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 sz="2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53FCF31A-C414-495D-B6FB-67BE073A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AutoShape 6">
            <a:extLst>
              <a:ext uri="{FF2B5EF4-FFF2-40B4-BE49-F238E27FC236}">
                <a16:creationId xmlns:a16="http://schemas.microsoft.com/office/drawing/2014/main" xmlns="" id="{9E4C8938-935C-2D6D-4C1D-EF0C3B661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684" y="3269937"/>
            <a:ext cx="572018" cy="868996"/>
          </a:xfrm>
          <a:prstGeom prst="downArrow">
            <a:avLst>
              <a:gd name="adj1" fmla="val 50000"/>
              <a:gd name="adj2" fmla="val 50327"/>
            </a:avLst>
          </a:prstGeom>
          <a:solidFill>
            <a:srgbClr val="FF0000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avougaonik 5">
            <a:extLst>
              <a:ext uri="{FF2B5EF4-FFF2-40B4-BE49-F238E27FC236}">
                <a16:creationId xmlns:a16="http://schemas.microsoft.com/office/drawing/2014/main" xmlns="" id="{7375AE11-2342-384E-E19D-4377FEF7B9E8}"/>
              </a:ext>
            </a:extLst>
          </p:cNvPr>
          <p:cNvSpPr/>
          <p:nvPr/>
        </p:nvSpPr>
        <p:spPr>
          <a:xfrm>
            <a:off x="572054" y="4894251"/>
            <a:ext cx="8229600" cy="1269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7" name="Okvir za tekst 6">
            <a:extLst>
              <a:ext uri="{FF2B5EF4-FFF2-40B4-BE49-F238E27FC236}">
                <a16:creationId xmlns:a16="http://schemas.microsoft.com/office/drawing/2014/main" xmlns="" id="{90CFD8CC-7AFA-CEDB-D1A7-A7D982508E21}"/>
              </a:ext>
            </a:extLst>
          </p:cNvPr>
          <p:cNvSpPr txBox="1"/>
          <p:nvPr/>
        </p:nvSpPr>
        <p:spPr>
          <a:xfrm>
            <a:off x="568411" y="5157038"/>
            <a:ext cx="79930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sr-Cyrl-RS" sz="2200" dirty="0"/>
              <a:t>Средства из осталих извора </a:t>
            </a:r>
            <a:r>
              <a:rPr lang="sr-Cyrl-RS" sz="2200" b="1" dirty="0"/>
              <a:t>увећана</a:t>
            </a:r>
            <a:r>
              <a:rPr lang="sr-Cyrl-RS" sz="2200" dirty="0"/>
              <a:t> су за </a:t>
            </a:r>
            <a:r>
              <a:rPr lang="sr-Cyrl-RS" sz="2200" b="1" dirty="0"/>
              <a:t>75.473.228,02</a:t>
            </a:r>
            <a:r>
              <a:rPr lang="sr-Cyrl-RS" sz="2200" dirty="0"/>
              <a:t> динара.</a:t>
            </a:r>
          </a:p>
        </p:txBody>
      </p:sp>
      <p:sp>
        <p:nvSpPr>
          <p:cNvPr id="8" name="Okvir za tekst 7">
            <a:extLst>
              <a:ext uri="{FF2B5EF4-FFF2-40B4-BE49-F238E27FC236}">
                <a16:creationId xmlns:a16="http://schemas.microsoft.com/office/drawing/2014/main" xmlns="" id="{2F9FB7B2-5F1A-7428-6F22-8EE7471D0E27}"/>
              </a:ext>
            </a:extLst>
          </p:cNvPr>
          <p:cNvSpPr txBox="1"/>
          <p:nvPr/>
        </p:nvSpPr>
        <p:spPr>
          <a:xfrm>
            <a:off x="568411" y="4331926"/>
            <a:ext cx="80205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sr-Cyrl-RS" sz="2200" dirty="0"/>
              <a:t>Ненаменски трансфери су планирани у истом износу као за 2024. годину.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Zapis perom 3">
                <a:extLst>
                  <a:ext uri="{FF2B5EF4-FFF2-40B4-BE49-F238E27FC236}">
                    <a16:creationId xmlns:a16="http://schemas.microsoft.com/office/drawing/2014/main" xmlns="" id="{35FA7CAF-7BE9-CCA4-397A-371EC95328DD}"/>
                  </a:ext>
                </a:extLst>
              </p14:cNvPr>
              <p14:cNvContentPartPr/>
              <p14:nvPr/>
            </p14:nvContentPartPr>
            <p14:xfrm>
              <a:off x="3838094" y="3210882"/>
              <a:ext cx="360" cy="360"/>
            </p14:xfrm>
          </p:contentPart>
        </mc:Choice>
        <mc:Fallback xmlns="">
          <p:pic>
            <p:nvPicPr>
              <p:cNvPr id="4" name="Zapis perom 3">
                <a:extLst>
                  <a:ext uri="{FF2B5EF4-FFF2-40B4-BE49-F238E27FC236}">
                    <a16:creationId xmlns:a16="http://schemas.microsoft.com/office/drawing/2014/main" id="{35FA7CAF-7BE9-CCA4-397A-371EC95328D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1974" y="3204762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7987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4921786"/>
          </a:xfrm>
        </p:spPr>
        <p:txBody>
          <a:bodyPr>
            <a:normAutofit/>
          </a:bodyPr>
          <a:lstStyle/>
          <a:p>
            <a:pPr marL="137160" indent="0" algn="just">
              <a:buNone/>
            </a:pPr>
            <a:r>
              <a:rPr lang="sr-Cyrl-RS" sz="1600" dirty="0"/>
              <a:t>Буџет мора бити у равнотежи, што значи да расходи морају одговарати приходима. Укупни планирани расходи и издаци у 2024.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 </a:t>
            </a:r>
            <a:r>
              <a:rPr lang="sr-Cyrl-RS" sz="1600" dirty="0"/>
              <a:t>представљају све трошкове града за плате буџетских корисника, набавку роба и услуга, субвенције, дотације и трансфере, социјалну помоћ и остале трошкове које град/општина обезбеђује без директне и непосредне накнаде. </a:t>
            </a:r>
            <a:endParaRPr lang="vi-VN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ИЗДАЦИ</a:t>
            </a:r>
            <a:r>
              <a:rPr lang="sr-Cyrl-RS" sz="16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600" dirty="0"/>
              <a:t>e</a:t>
            </a:r>
            <a:r>
              <a:rPr lang="sr-Cyrl-RS" sz="16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 И ИЗДАЦИ </a:t>
            </a:r>
            <a:r>
              <a:rPr lang="sr-Cyrl-RS" sz="1600" dirty="0"/>
              <a:t>морају се исказивати на законом прописан начин, односно морају се исказивати: по </a:t>
            </a:r>
            <a:r>
              <a:rPr lang="sr-Cyrl-RS" sz="1600" i="1" dirty="0"/>
              <a:t>програмима</a:t>
            </a:r>
            <a:r>
              <a:rPr lang="sr-Cyrl-RS" sz="1600" dirty="0"/>
              <a:t> који показују колико се троши за извршавање основних надлежности и стратешких циљева града; по </a:t>
            </a:r>
            <a:r>
              <a:rPr lang="sr-Cyrl-RS" sz="1600" i="1" dirty="0"/>
              <a:t>основној намени </a:t>
            </a:r>
            <a:r>
              <a:rPr lang="sr-Cyrl-RS" sz="1600" dirty="0"/>
              <a:t>која показује за коју врсту трошка се средства издвајају; по </a:t>
            </a:r>
            <a:r>
              <a:rPr lang="sr-Cyrl-RS" sz="1600" i="1" dirty="0"/>
              <a:t>функцији</a:t>
            </a:r>
            <a:r>
              <a:rPr lang="sr-Cyrl-RS" sz="1600" dirty="0"/>
              <a:t> која показује функционалну намену за одређену област и по </a:t>
            </a:r>
            <a:r>
              <a:rPr lang="sr-Cyrl-RS" sz="1600" i="1" dirty="0"/>
              <a:t>корисницима буџета </a:t>
            </a:r>
            <a:r>
              <a:rPr lang="sr-Cyrl-RS" sz="1600" dirty="0"/>
              <a:t>што показује организацију рада града.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CFD6A88A-550B-4306-B111-9817A14514A4}"/>
              </a:ext>
            </a:extLst>
          </p:cNvPr>
          <p:cNvSpPr/>
          <p:nvPr/>
        </p:nvSpPr>
        <p:spPr>
          <a:xfrm>
            <a:off x="2879812" y="2060848"/>
            <a:ext cx="3384376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/>
              <a:t>5.709.112.335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7128613"/>
              </p:ext>
            </p:extLst>
          </p:nvPr>
        </p:nvGraphicFramePr>
        <p:xfrm>
          <a:off x="533400" y="1064815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укупно планираних расхода и издатака буџета за 2025.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858823"/>
              </p:ext>
            </p:extLst>
          </p:nvPr>
        </p:nvGraphicFramePr>
        <p:xfrm>
          <a:off x="354360" y="1268760"/>
          <a:ext cx="843528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/>
              <a:t>Структура планираних расхода и издатака буџета</a:t>
            </a:r>
            <a:r>
              <a:rPr lang="sr-Cyrl-RS" b="1" dirty="0"/>
              <a:t> </a:t>
            </a:r>
            <a:r>
              <a:rPr lang="sr-Cyrl-RS" sz="3200" b="1" dirty="0"/>
              <a:t>за 2025. годину</a:t>
            </a:r>
            <a:endParaRPr lang="en-US" sz="3200" b="1" dirty="0"/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xmlns="" id="{A58B7940-79B6-454A-BE8A-26FB06AC5A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5957406"/>
              </p:ext>
            </p:extLst>
          </p:nvPr>
        </p:nvGraphicFramePr>
        <p:xfrm>
          <a:off x="683568" y="1196752"/>
          <a:ext cx="7704856" cy="5159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Grafikon 1">
            <a:extLst>
              <a:ext uri="{FF2B5EF4-FFF2-40B4-BE49-F238E27FC236}">
                <a16:creationId xmlns:a16="http://schemas.microsoft.com/office/drawing/2014/main" xmlns="" id="{7A23DE46-C5E9-69F6-4F23-E2CC90D050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099404"/>
              </p:ext>
            </p:extLst>
          </p:nvPr>
        </p:nvGraphicFramePr>
        <p:xfrm>
          <a:off x="2085975" y="1678781"/>
          <a:ext cx="4972050" cy="3982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AD40CA36-5D78-46A7-9FF9-18457350541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0"/>
            <a:ext cx="8229600" cy="830263"/>
          </a:xfrm>
        </p:spPr>
        <p:txBody>
          <a:bodyPr>
            <a:normAutofit/>
          </a:bodyPr>
          <a:lstStyle/>
          <a:p>
            <a:r>
              <a:rPr lang="sr-Cyrl-RS" sz="2400" b="1" dirty="0"/>
              <a:t>Шта се променило у односу на 2024. годину?</a:t>
            </a:r>
            <a:endParaRPr lang="sr-Latn-RS" altLang="en-US" sz="2400" b="1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A6D2914F-D23D-411A-9ED1-117D61D1EA5B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456171" y="770613"/>
            <a:ext cx="8229600" cy="1130300"/>
          </a:xfrm>
        </p:spPr>
        <p:txBody>
          <a:bodyPr>
            <a:normAutofit/>
          </a:bodyPr>
          <a:lstStyle/>
          <a:p>
            <a:pPr marL="28575" indent="0" algn="just">
              <a:buNone/>
            </a:pPr>
            <a:r>
              <a:rPr lang="sr-Cyrl-RS" sz="2000" dirty="0"/>
              <a:t>Укупни расходи и издаци који се финансирају из буџета нашег града у 2024. години су </a:t>
            </a:r>
            <a:r>
              <a:rPr lang="sr-Cyrl-RS" sz="2000" b="1" dirty="0"/>
              <a:t>умањени</a:t>
            </a:r>
            <a:r>
              <a:rPr lang="sr-Cyrl-RS" sz="2000" dirty="0"/>
              <a:t> у односу на последњу измену Одлуке о буџету за 2024. годину за </a:t>
            </a:r>
            <a:r>
              <a:rPr lang="sr-Cyrl-RS" sz="2000" b="1" dirty="0"/>
              <a:t>292.604.000</a:t>
            </a:r>
            <a:r>
              <a:rPr lang="sr-Cyrl-RS" sz="2000" dirty="0"/>
              <a:t> динара.</a:t>
            </a:r>
            <a:endParaRPr lang="en-US" sz="2000" dirty="0"/>
          </a:p>
          <a:p>
            <a:pPr marL="28575" indent="0" eaLnBrk="1" hangingPunct="1">
              <a:buFontTx/>
              <a:buNone/>
            </a:pPr>
            <a:endParaRPr lang="sr-Latn-RS" altLang="en-US" sz="2000" dirty="0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xmlns="" id="{6A4A0EB2-2045-4442-9D4F-6BDC72C16654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>
          <a:xfrm>
            <a:off x="1508052" y="1946800"/>
            <a:ext cx="7045076" cy="3010287"/>
          </a:xfrm>
        </p:spPr>
        <p:txBody>
          <a:bodyPr rtlCol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sr-Cyrl-RS" sz="1800" b="1" dirty="0">
                <a:solidFill>
                  <a:srgbClr val="0070C0"/>
                </a:solidFill>
                <a:cs typeface="Arial" panose="020B0604020202020204" pitchFamily="34" charset="0"/>
              </a:rPr>
              <a:t>Расходи за запослене </a:t>
            </a:r>
            <a:r>
              <a:rPr lang="sr-Cyrl-RS" sz="1800" dirty="0">
                <a:cs typeface="Arial" panose="020B0604020202020204" pitchFamily="34" charset="0"/>
              </a:rPr>
              <a:t>су повећани</a:t>
            </a:r>
            <a:r>
              <a:rPr lang="sr-Cyrl-RS" sz="1800" dirty="0"/>
              <a:t> су за 4.202.368 динара;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1800" b="1" dirty="0">
                <a:solidFill>
                  <a:srgbClr val="0070C0"/>
                </a:solidFill>
              </a:rPr>
              <a:t>Расходи за социјалну заштиту</a:t>
            </a:r>
            <a:r>
              <a:rPr lang="sr-Cyrl-RS" sz="1800" dirty="0">
                <a:solidFill>
                  <a:srgbClr val="0070C0"/>
                </a:solidFill>
              </a:rPr>
              <a:t> </a:t>
            </a:r>
            <a:r>
              <a:rPr lang="sr-Cyrl-RS" sz="1800" dirty="0"/>
              <a:t>су повећани за 170.282.000 динара;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altLang="en-US" sz="1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Остали расходи</a:t>
            </a:r>
            <a:r>
              <a:rPr lang="sr-Cyrl-RS" altLang="en-US" sz="1800" b="1" dirty="0">
                <a:solidFill>
                  <a:srgbClr val="0066CC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r-Cyrl-RS" altLang="en-US" sz="1800" dirty="0">
                <a:latin typeface="+mn-lt"/>
                <a:cs typeface="Arial" panose="020B0604020202020204" pitchFamily="34" charset="0"/>
              </a:rPr>
              <a:t>су повећани </a:t>
            </a:r>
            <a:r>
              <a:rPr lang="sr-Cyrl-RS" altLang="en-US" sz="1800" dirty="0">
                <a:latin typeface="+mn-lt"/>
              </a:rPr>
              <a:t>за 1.838.766,94 динара;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altLang="en-US" sz="1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Средства резерве </a:t>
            </a:r>
            <a:r>
              <a:rPr lang="sr-Cyrl-RS" altLang="en-US" sz="1800" dirty="0">
                <a:latin typeface="+mn-lt"/>
                <a:cs typeface="Arial" panose="020B0604020202020204" pitchFamily="34" charset="0"/>
              </a:rPr>
              <a:t>су повећана </a:t>
            </a:r>
            <a:r>
              <a:rPr lang="sr-Cyrl-RS" altLang="en-US" sz="1800" dirty="0">
                <a:latin typeface="+mn-lt"/>
              </a:rPr>
              <a:t>за </a:t>
            </a:r>
            <a:r>
              <a:rPr lang="sr-Latn-RS" altLang="en-US" sz="1800" dirty="0">
                <a:latin typeface="+mn-lt"/>
              </a:rPr>
              <a:t>1</a:t>
            </a:r>
            <a:r>
              <a:rPr lang="sr-Cyrl-RS" altLang="en-US" sz="1800" dirty="0">
                <a:latin typeface="+mn-lt"/>
              </a:rPr>
              <a:t>3.020.000,00 динара</a:t>
            </a:r>
          </a:p>
          <a:p>
            <a:pPr algn="just"/>
            <a:r>
              <a:rPr lang="sr-Cyrl-RS" sz="18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Капитални издаци </a:t>
            </a:r>
            <a:r>
              <a:rPr lang="sr-Cyrl-RS" sz="1800" dirty="0"/>
              <a:t>су</a:t>
            </a:r>
            <a:r>
              <a:rPr lang="sr-Cyrl-RS" sz="18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r-Cyrl-RS" sz="1800" dirty="0"/>
              <a:t>повећани </a:t>
            </a:r>
            <a:r>
              <a:rPr lang="sr-Cyrl-RS" sz="1800" dirty="0">
                <a:cs typeface="Arial" panose="020B0604020202020204" pitchFamily="34" charset="0"/>
              </a:rPr>
              <a:t>за 216</a:t>
            </a:r>
            <a:r>
              <a:rPr lang="sr-Latn-RS" sz="1800" dirty="0">
                <a:cs typeface="Arial" panose="020B0604020202020204" pitchFamily="34" charset="0"/>
              </a:rPr>
              <a:t>.</a:t>
            </a:r>
            <a:r>
              <a:rPr lang="sr-Cyrl-RS" sz="1800" dirty="0">
                <a:cs typeface="Arial" panose="020B0604020202020204" pitchFamily="34" charset="0"/>
              </a:rPr>
              <a:t>966</a:t>
            </a:r>
            <a:r>
              <a:rPr lang="sr-Latn-RS" sz="1800" dirty="0">
                <a:cs typeface="Arial" panose="020B0604020202020204" pitchFamily="34" charset="0"/>
              </a:rPr>
              <a:t>.</a:t>
            </a:r>
            <a:r>
              <a:rPr lang="sr-Cyrl-RS" sz="1800" dirty="0">
                <a:cs typeface="Arial" panose="020B0604020202020204" pitchFamily="34" charset="0"/>
              </a:rPr>
              <a:t>848,30 динара.</a:t>
            </a:r>
            <a:endParaRPr lang="en-US" sz="1800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sr-Cyrl-RS" altLang="en-US" sz="1800" dirty="0">
              <a:latin typeface="+mn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sr-Cyrl-RS" altLang="en-US" sz="1800" dirty="0">
              <a:latin typeface="+mn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sr-Cyrl-RS" altLang="en-US" sz="1800" dirty="0"/>
          </a:p>
          <a:p>
            <a:pPr marL="0" indent="0" algn="just">
              <a:buNone/>
            </a:pPr>
            <a:endParaRPr lang="sr-Cyrl-RS" sz="1800" dirty="0">
              <a:ea typeface="SimSun" panose="02010600030101010101" pitchFamily="2" charset="-122"/>
            </a:endParaRPr>
          </a:p>
          <a:p>
            <a:pPr marL="0" indent="0" algn="just">
              <a:buNone/>
            </a:pPr>
            <a:endParaRPr lang="sr-Cyrl-RS" sz="1800" dirty="0">
              <a:latin typeface="+mn-lt"/>
              <a:ea typeface="SimSun" panose="02010600030101010101" pitchFamily="2" charset="-122"/>
            </a:endParaRPr>
          </a:p>
          <a:p>
            <a:pPr algn="just"/>
            <a:endParaRPr lang="sr-Cyrl-RS" sz="1800" dirty="0">
              <a:ea typeface="SimSun" panose="02010600030101010101" pitchFamily="2" charset="-122"/>
            </a:endParaRPr>
          </a:p>
          <a:p>
            <a:pPr algn="just"/>
            <a:endParaRPr lang="sr-Cyrl-RS" sz="1800" dirty="0">
              <a:latin typeface="+mn-lt"/>
              <a:ea typeface="SimSun" panose="02010600030101010101" pitchFamily="2" charset="-122"/>
            </a:endParaRPr>
          </a:p>
          <a:p>
            <a:pPr algn="just"/>
            <a:endParaRPr lang="sr-Cyrl-RS" sz="1800" dirty="0">
              <a:ea typeface="SimSun" panose="02010600030101010101" pitchFamily="2" charset="-122"/>
            </a:endParaRPr>
          </a:p>
          <a:p>
            <a:pPr algn="just"/>
            <a:endParaRPr lang="sr-Cyrl-RS" sz="1800" dirty="0">
              <a:latin typeface="+mn-lt"/>
              <a:ea typeface="SimSun" panose="02010600030101010101" pitchFamily="2" charset="-122"/>
            </a:endParaRPr>
          </a:p>
          <a:p>
            <a:pPr algn="just"/>
            <a:endParaRPr lang="sr-Cyrl-RS" sz="1800" dirty="0">
              <a:latin typeface="+mn-lt"/>
              <a:ea typeface="SimSun" panose="02010600030101010101" pitchFamily="2" charset="-122"/>
            </a:endParaRPr>
          </a:p>
          <a:p>
            <a:pPr algn="just"/>
            <a:endParaRPr lang="sr-Cyrl-RS" sz="1800" dirty="0">
              <a:latin typeface="+mn-lt"/>
              <a:ea typeface="SimSun" panose="02010600030101010101" pitchFamily="2" charset="-122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sr-Cyrl-RS" altLang="en-US" sz="1800" dirty="0"/>
          </a:p>
          <a:p>
            <a:pPr marL="0" indent="0" algn="just">
              <a:buNone/>
            </a:pPr>
            <a:endParaRPr lang="sr-Cyrl-RS" altLang="en-US" sz="1800" dirty="0"/>
          </a:p>
          <a:p>
            <a:pPr marL="0" indent="0" algn="just">
              <a:buNone/>
            </a:pPr>
            <a:endParaRPr lang="sr-Cyrl-RS" altLang="en-US" sz="1800" dirty="0">
              <a:latin typeface="+mn-lt"/>
            </a:endParaRP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xmlns="" id="{DF5F1BD0-CA20-43F9-91B5-9B94D8254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418" y="3841318"/>
            <a:ext cx="6664348" cy="1444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20000"/>
              </a:spcBef>
              <a:buFontTx/>
              <a:buChar char="•"/>
            </a:pPr>
            <a:r>
              <a:rPr lang="sr-Cyrl-RS" sz="1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Коришћење роба и услуга</a:t>
            </a:r>
            <a:r>
              <a:rPr lang="sr-Cyrl-RS" sz="1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sr-Cyrl-RS" sz="1800" dirty="0">
                <a:latin typeface="+mn-lt"/>
              </a:rPr>
              <a:t>су умањени за</a:t>
            </a:r>
            <a:r>
              <a:rPr lang="sr-Cyrl-RS" sz="1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sr-Cyrl-RS" sz="1800" dirty="0">
                <a:latin typeface="+mn-lt"/>
              </a:rPr>
              <a:t>250</a:t>
            </a:r>
            <a:r>
              <a:rPr lang="sr-Latn-RS" sz="1800" dirty="0">
                <a:latin typeface="+mn-lt"/>
                <a:cs typeface="Arial" panose="020B0604020202020204" pitchFamily="34" charset="0"/>
              </a:rPr>
              <a:t>.</a:t>
            </a:r>
            <a:r>
              <a:rPr lang="sr-Cyrl-RS" sz="1800" dirty="0">
                <a:latin typeface="+mn-lt"/>
                <a:cs typeface="Arial" panose="020B0604020202020204" pitchFamily="34" charset="0"/>
              </a:rPr>
              <a:t>682</a:t>
            </a:r>
            <a:r>
              <a:rPr lang="sr-Latn-RS" sz="1800" dirty="0">
                <a:latin typeface="+mn-lt"/>
                <a:cs typeface="Arial" panose="020B0604020202020204" pitchFamily="34" charset="0"/>
              </a:rPr>
              <a:t>.</a:t>
            </a:r>
            <a:r>
              <a:rPr lang="sr-Cyrl-RS" sz="1800" dirty="0">
                <a:latin typeface="+mn-lt"/>
                <a:cs typeface="Arial" panose="020B0604020202020204" pitchFamily="34" charset="0"/>
              </a:rPr>
              <a:t>790</a:t>
            </a:r>
            <a:r>
              <a:rPr lang="sr-Latn-RS" sz="1800" dirty="0">
                <a:latin typeface="+mn-lt"/>
                <a:cs typeface="Arial" panose="020B0604020202020204" pitchFamily="34" charset="0"/>
              </a:rPr>
              <a:t>,</a:t>
            </a:r>
            <a:r>
              <a:rPr lang="sr-Cyrl-RS" sz="1800" dirty="0">
                <a:latin typeface="+mn-lt"/>
                <a:cs typeface="Arial" panose="020B0604020202020204" pitchFamily="34" charset="0"/>
              </a:rPr>
              <a:t>22 динара</a:t>
            </a:r>
            <a:r>
              <a:rPr lang="sr-Cyrl-RS" sz="1800" dirty="0">
                <a:latin typeface="+mn-lt"/>
                <a:ea typeface="SimSun" panose="02010600030101010101" pitchFamily="2" charset="-122"/>
              </a:rPr>
              <a:t>;</a:t>
            </a:r>
          </a:p>
          <a:p>
            <a:pPr algn="just">
              <a:spcBef>
                <a:spcPct val="20000"/>
              </a:spcBef>
              <a:buFontTx/>
              <a:buChar char="•"/>
            </a:pPr>
            <a:r>
              <a:rPr lang="sr-Cyrl-RS" sz="1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Субвенције</a:t>
            </a:r>
            <a:r>
              <a:rPr lang="sr-Cyrl-RS" sz="1800" b="1" dirty="0">
                <a:solidFill>
                  <a:schemeClr val="hlink"/>
                </a:solidFill>
                <a:latin typeface="+mn-lt"/>
              </a:rPr>
              <a:t> </a:t>
            </a:r>
            <a:r>
              <a:rPr lang="sr-Cyrl-RS" sz="1800" dirty="0">
                <a:latin typeface="+mn-lt"/>
              </a:rPr>
              <a:t>су умањене за </a:t>
            </a:r>
            <a:r>
              <a:rPr lang="sr-Cyrl-RS" dirty="0">
                <a:latin typeface="+mn-lt"/>
                <a:cs typeface="Arial" panose="020B0604020202020204" pitchFamily="34" charset="0"/>
              </a:rPr>
              <a:t>120</a:t>
            </a:r>
            <a:r>
              <a:rPr lang="sr-Latn-RS" sz="1800" dirty="0">
                <a:latin typeface="+mn-lt"/>
                <a:cs typeface="Arial" panose="020B0604020202020204" pitchFamily="34" charset="0"/>
              </a:rPr>
              <a:t>.</a:t>
            </a:r>
            <a:r>
              <a:rPr lang="sr-Cyrl-RS" sz="1800" dirty="0">
                <a:latin typeface="+mn-lt"/>
                <a:cs typeface="Arial" panose="020B0604020202020204" pitchFamily="34" charset="0"/>
              </a:rPr>
              <a:t>20</a:t>
            </a:r>
            <a:r>
              <a:rPr lang="sr-Latn-RS" sz="1800" dirty="0">
                <a:latin typeface="+mn-lt"/>
                <a:cs typeface="Arial" panose="020B0604020202020204" pitchFamily="34" charset="0"/>
              </a:rPr>
              <a:t>7.</a:t>
            </a:r>
            <a:r>
              <a:rPr lang="sr-Cyrl-RS" sz="1800" dirty="0">
                <a:latin typeface="+mn-lt"/>
                <a:cs typeface="Arial" panose="020B0604020202020204" pitchFamily="34" charset="0"/>
              </a:rPr>
              <a:t>105</a:t>
            </a:r>
            <a:r>
              <a:rPr lang="sr-Latn-RS" sz="1800" dirty="0">
                <a:latin typeface="+mn-lt"/>
                <a:cs typeface="Arial" panose="020B0604020202020204" pitchFamily="34" charset="0"/>
              </a:rPr>
              <a:t>,</a:t>
            </a:r>
            <a:r>
              <a:rPr lang="sr-Cyrl-RS" sz="1800" dirty="0">
                <a:latin typeface="+mn-lt"/>
                <a:cs typeface="Arial" panose="020B0604020202020204" pitchFamily="34" charset="0"/>
              </a:rPr>
              <a:t>52</a:t>
            </a:r>
            <a:r>
              <a:rPr lang="sr-Cyrl-RS" sz="1800" b="1" dirty="0">
                <a:solidFill>
                  <a:schemeClr val="hlink"/>
                </a:solidFill>
                <a:latin typeface="+mn-lt"/>
              </a:rPr>
              <a:t> </a:t>
            </a:r>
            <a:r>
              <a:rPr lang="sr-Cyrl-RS" sz="1800" dirty="0">
                <a:latin typeface="+mn-lt"/>
              </a:rPr>
              <a:t>динара;</a:t>
            </a:r>
            <a:endParaRPr lang="sr-Cyrl-RS" altLang="en-US" dirty="0">
              <a:latin typeface="+mn-lt"/>
            </a:endParaRPr>
          </a:p>
          <a:p>
            <a:pPr marL="0" indent="0" algn="just" eaLnBrk="1" hangingPunct="1">
              <a:spcBef>
                <a:spcPct val="20000"/>
              </a:spcBef>
            </a:pPr>
            <a:endParaRPr lang="sr-Cyrl-RS" altLang="en-US" dirty="0">
              <a:latin typeface="+mn-lt"/>
            </a:endParaRPr>
          </a:p>
          <a:p>
            <a:pPr marL="0" indent="0" eaLnBrk="1" hangingPunct="1">
              <a:spcBef>
                <a:spcPct val="20000"/>
              </a:spcBef>
            </a:pPr>
            <a:endParaRPr lang="sr-Latn-R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4" name="AutoShape 6">
            <a:extLst>
              <a:ext uri="{FF2B5EF4-FFF2-40B4-BE49-F238E27FC236}">
                <a16:creationId xmlns:a16="http://schemas.microsoft.com/office/drawing/2014/main" xmlns="" id="{46E92AF2-1D0D-4B90-B2B5-36E571FEE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614" y="3933056"/>
            <a:ext cx="504056" cy="864096"/>
          </a:xfrm>
          <a:prstGeom prst="downArrow">
            <a:avLst>
              <a:gd name="adj1" fmla="val 50000"/>
              <a:gd name="adj2" fmla="val 50327"/>
            </a:avLst>
          </a:prstGeom>
          <a:solidFill>
            <a:srgbClr val="FF0000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5" name="AutoShape 7">
            <a:extLst>
              <a:ext uri="{FF2B5EF4-FFF2-40B4-BE49-F238E27FC236}">
                <a16:creationId xmlns:a16="http://schemas.microsoft.com/office/drawing/2014/main" xmlns="" id="{E8CC32D7-D5E1-4181-896E-E3B510708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444" y="2057037"/>
            <a:ext cx="596974" cy="1512168"/>
          </a:xfrm>
          <a:prstGeom prst="upArrow">
            <a:avLst>
              <a:gd name="adj1" fmla="val 50000"/>
              <a:gd name="adj2" fmla="val 47222"/>
            </a:avLst>
          </a:prstGeom>
          <a:solidFill>
            <a:srgbClr val="3366FF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A0B630F-14B2-42B9-BEA6-2F17C917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Okvir za tekst 6">
            <a:extLst>
              <a:ext uri="{FF2B5EF4-FFF2-40B4-BE49-F238E27FC236}">
                <a16:creationId xmlns:a16="http://schemas.microsoft.com/office/drawing/2014/main" xmlns="" id="{B0CA79CB-0AB5-758B-3F34-6BAE17C3796C}"/>
              </a:ext>
            </a:extLst>
          </p:cNvPr>
          <p:cNvSpPr txBox="1"/>
          <p:nvPr/>
        </p:nvSpPr>
        <p:spPr>
          <a:xfrm>
            <a:off x="590872" y="5229200"/>
            <a:ext cx="80948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2000" dirty="0"/>
              <a:t>Расходи и издаци који се финансирају из осталих извора средстава </a:t>
            </a:r>
            <a:r>
              <a:rPr lang="sr-Cyrl-RS" sz="2000" b="1" dirty="0"/>
              <a:t>увећани</a:t>
            </a:r>
            <a:r>
              <a:rPr lang="sr-Cyrl-RS" sz="2000" dirty="0"/>
              <a:t> су у односу на последњу измену Одлуке о буџету за 2024. годину за </a:t>
            </a:r>
            <a:r>
              <a:rPr lang="sr-Cyrl-RS" sz="2000" b="1" dirty="0"/>
              <a:t>74.473.228,02</a:t>
            </a:r>
            <a:r>
              <a:rPr lang="sr-Cyrl-RS" sz="2000" dirty="0"/>
              <a:t> динара.</a:t>
            </a: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2515160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по програмима 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597205"/>
              </p:ext>
            </p:extLst>
          </p:nvPr>
        </p:nvGraphicFramePr>
        <p:xfrm>
          <a:off x="91846" y="980729"/>
          <a:ext cx="8960308" cy="554225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696178">
                  <a:extLst>
                    <a:ext uri="{9D8B030D-6E8A-4147-A177-3AD203B41FA5}">
                      <a16:colId xmlns:a16="http://schemas.microsoft.com/office/drawing/2014/main" xmlns="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826029379"/>
                    </a:ext>
                  </a:extLst>
                </a:gridCol>
                <a:gridCol w="1743850">
                  <a:extLst>
                    <a:ext uri="{9D8B030D-6E8A-4147-A177-3AD203B41FA5}">
                      <a16:colId xmlns:a16="http://schemas.microsoft.com/office/drawing/2014/main" xmlns="" val="2943394881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2025.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/>
                        <a:t>структура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11.900.000,00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0,22%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519.850.000,00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9,67%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22.132.800,00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0,41%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63.463.000,00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1,18%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159.400.000,00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2,97%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153.096.600,00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2,85%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806.008.799,60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15,00%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857.758.071,00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15,96%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238.421.500,00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4.44%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115.413.000,00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2,15%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394.971.000,00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7,35%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121.636.200,00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2,26%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296.708.320,00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5,52%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292.796.670,00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5,45%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1.091.521.370,66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20,31%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62.107.740,00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1,16%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167.488.928,74</a:t>
                      </a:r>
                      <a:endParaRPr lang="sr-Latn-R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/>
                        <a:t>3,12%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400" dirty="0"/>
                        <a:t>5,374,674,000.00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50" dirty="0"/>
                        <a:t>100%</a:t>
                      </a:r>
                      <a:endParaRPr 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3100" b="1" dirty="0"/>
              <a:t>Расходи по буџетским програмима</a:t>
            </a:r>
            <a:endParaRPr lang="en-US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3" name="Grafikon 2">
            <a:extLst>
              <a:ext uri="{FF2B5EF4-FFF2-40B4-BE49-F238E27FC236}">
                <a16:creationId xmlns:a16="http://schemas.microsoft.com/office/drawing/2014/main" xmlns="" id="{E67EA4FA-4D59-480A-942F-8112EB0273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5525282"/>
              </p:ext>
            </p:extLst>
          </p:nvPr>
        </p:nvGraphicFramePr>
        <p:xfrm>
          <a:off x="755576" y="1371600"/>
          <a:ext cx="7931224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kon 4">
            <a:extLst>
              <a:ext uri="{FF2B5EF4-FFF2-40B4-BE49-F238E27FC236}">
                <a16:creationId xmlns:a16="http://schemas.microsoft.com/office/drawing/2014/main" xmlns="" id="{E57D6835-D857-D99C-8CA7-FEAB71381A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598934"/>
              </p:ext>
            </p:extLst>
          </p:nvPr>
        </p:nvGraphicFramePr>
        <p:xfrm>
          <a:off x="1835696" y="1023938"/>
          <a:ext cx="5400600" cy="4810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461"/>
            <a:ext cx="8229600" cy="1143000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расподељени по директним и индиректним буџетским корисницима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399409"/>
              </p:ext>
            </p:extLst>
          </p:nvPr>
        </p:nvGraphicFramePr>
        <p:xfrm>
          <a:off x="683568" y="1185944"/>
          <a:ext cx="7344816" cy="5339401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5775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230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42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Р. </a:t>
                      </a:r>
                      <a:r>
                        <a:rPr lang="en-US" sz="1200" dirty="0" err="1">
                          <a:effectLst/>
                        </a:rPr>
                        <a:t>бр</a:t>
                      </a:r>
                      <a:r>
                        <a:rPr lang="en-US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Назив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sr-Cyrl-RS" sz="1200" dirty="0">
                          <a:effectLst/>
                        </a:rPr>
                        <a:t>буџетског </a:t>
                      </a:r>
                      <a:r>
                        <a:rPr lang="en-US" sz="1200" dirty="0" err="1">
                          <a:effectLst/>
                        </a:rPr>
                        <a:t>корисника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</a:t>
                      </a:r>
                      <a:r>
                        <a:rPr lang="sr-Latn-RS" sz="1200" dirty="0"/>
                        <a:t>5</a:t>
                      </a:r>
                      <a:r>
                        <a:rPr lang="sr-Cyrl-RS" sz="1200" dirty="0"/>
                        <a:t>. годину  (износ у динарима)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Скупштина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sr-Cyrl-RS" sz="1500" dirty="0">
                          <a:effectLst/>
                        </a:rPr>
                        <a:t>града</a:t>
                      </a:r>
                      <a:endParaRPr lang="en-US" sz="15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32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364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740,00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Градоначелник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70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Градско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веће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9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673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500" dirty="0">
                          <a:effectLst/>
                        </a:rPr>
                        <a:t>Градска </a:t>
                      </a:r>
                      <a:r>
                        <a:rPr lang="en-US" sz="1500" dirty="0" err="1">
                          <a:effectLst/>
                        </a:rPr>
                        <a:t>управа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3.9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79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459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199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Градско </a:t>
                      </a:r>
                      <a:r>
                        <a:rPr lang="en-US" sz="1500" dirty="0" err="1">
                          <a:effectLst/>
                        </a:rPr>
                        <a:t>јавно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правобранилаштво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11.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823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Месне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заједнице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4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098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31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Матична б</a:t>
                      </a:r>
                      <a:r>
                        <a:rPr lang="en-US" sz="1500" dirty="0" err="1">
                          <a:effectLst/>
                        </a:rPr>
                        <a:t>иблиотека</a:t>
                      </a:r>
                      <a:r>
                        <a:rPr lang="sr-Cyrl-RS" sz="1500" dirty="0">
                          <a:effectLst/>
                        </a:rPr>
                        <a:t> ’’Љубомир Ненадовић’’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4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7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068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Народни музеј Ваљево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44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750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Међуопштински историјски архив Ваљево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21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565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320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П</a:t>
                      </a:r>
                      <a:r>
                        <a:rPr lang="sr-Cyrl-RS" sz="1500" dirty="0" err="1">
                          <a:effectLst/>
                        </a:rPr>
                        <a:t>редшколска</a:t>
                      </a:r>
                      <a:r>
                        <a:rPr lang="sr-Cyrl-RS" sz="1500" dirty="0">
                          <a:effectLst/>
                        </a:rPr>
                        <a:t> установа 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857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758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071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Завод за заштиту споменика културе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32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263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Туристичка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организација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55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823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Центар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за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културу</a:t>
                      </a:r>
                      <a:r>
                        <a:rPr lang="sr-Cyrl-RS" sz="1500" dirty="0">
                          <a:effectLst/>
                        </a:rPr>
                        <a:t> Ваљево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86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451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5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5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Модерна галерија Ваљево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13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206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5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702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15.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Интернационални уметнички студио ’’Радован Трнавац Мића’’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10.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692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4702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+mn-lt"/>
                          <a:ea typeface="Times New Roman"/>
                        </a:rPr>
                        <a:t>Центар за неговање традиционалне културе ’’Абрашевић’’</a:t>
                      </a:r>
                      <a:endParaRPr lang="en-US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19.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512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169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+mn-lt"/>
                          <a:ea typeface="Times New Roman"/>
                        </a:rPr>
                        <a:t>УФК ’’</a:t>
                      </a:r>
                      <a:r>
                        <a:rPr lang="sr-Cyrl-RS" sz="1500" dirty="0" err="1">
                          <a:effectLst/>
                          <a:latin typeface="+mn-lt"/>
                          <a:ea typeface="Times New Roman"/>
                        </a:rPr>
                        <a:t>Валис</a:t>
                      </a:r>
                      <a:r>
                        <a:rPr lang="sr-Cyrl-RS" sz="1500" dirty="0">
                          <a:effectLst/>
                          <a:latin typeface="+mn-lt"/>
                          <a:ea typeface="Times New Roman"/>
                        </a:rPr>
                        <a:t>’’</a:t>
                      </a:r>
                      <a:endParaRPr lang="en-US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128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096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670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У К У П Н О: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5.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374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r>
                        <a:rPr lang="sr-Latn-RS" sz="1300" dirty="0">
                          <a:effectLst/>
                          <a:latin typeface="+mn-lt"/>
                          <a:ea typeface="Times New Roman"/>
                        </a:rPr>
                        <a:t>674</a:t>
                      </a:r>
                      <a:r>
                        <a:rPr lang="sr-Cyrl-RS" sz="1300" dirty="0">
                          <a:effectLst/>
                          <a:latin typeface="+mn-lt"/>
                          <a:ea typeface="Times New Roman"/>
                        </a:rPr>
                        <a:t>.000</a:t>
                      </a:r>
                      <a:endParaRPr lang="en-US" sz="1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13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3521067"/>
              </p:ext>
            </p:extLst>
          </p:nvPr>
        </p:nvGraphicFramePr>
        <p:xfrm>
          <a:off x="476786" y="1052736"/>
          <a:ext cx="8247602" cy="3053014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50248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44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09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373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6779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Назив пројекта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sr-Cyrl-RS" sz="1600" dirty="0">
                          <a:effectLst/>
                        </a:rPr>
                        <a:t>Планирана средства (и</a:t>
                      </a:r>
                      <a:r>
                        <a:rPr lang="en-US" sz="1600" dirty="0" err="1">
                          <a:effectLst/>
                        </a:rPr>
                        <a:t>знос</a:t>
                      </a:r>
                      <a:r>
                        <a:rPr lang="en-US" sz="1600" dirty="0">
                          <a:effectLst/>
                        </a:rPr>
                        <a:t> у </a:t>
                      </a:r>
                      <a:r>
                        <a:rPr lang="en-US" sz="1600" dirty="0" err="1">
                          <a:effectLst/>
                        </a:rPr>
                        <a:t>динарима</a:t>
                      </a:r>
                      <a:r>
                        <a:rPr lang="sr-Cyrl-R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3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25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26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202</a:t>
                      </a:r>
                      <a:r>
                        <a:rPr lang="sr-Cyrl-RS" sz="1500" dirty="0">
                          <a:effectLst/>
                        </a:rPr>
                        <a:t>7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43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Реконструкција и доградња Опште болницe у Ваљеву - I фаза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95.000.000,00</a:t>
                      </a:r>
                    </a:p>
                  </a:txBody>
                  <a:tcPr marL="19601" marR="196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43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Санација и рекултивација несанитарне депоније у граду Ваљево - I фаза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900" dirty="0">
                          <a:effectLst/>
                        </a:rPr>
                        <a:t>50,000,000.00</a:t>
                      </a:r>
                      <a:endParaRPr lang="sr-Latn-R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01" marR="196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28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фекалне канализације са постројењем за прераду одпадних вода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900" dirty="0">
                          <a:effectLst/>
                        </a:rPr>
                        <a:t>210,500,000.00</a:t>
                      </a:r>
                      <a:endParaRPr lang="sr-Latn-R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01" marR="196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1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Реконструкција зграде Штедионице</a:t>
                      </a:r>
                      <a:endParaRPr lang="en-US" sz="1100" b="1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900" dirty="0">
                          <a:effectLst/>
                        </a:rPr>
                        <a:t>95,900,000.00</a:t>
                      </a:r>
                      <a:endParaRPr lang="sr-Latn-R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01" marR="196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43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Реконструкција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Сувоборске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улице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303.349.055,60</a:t>
                      </a:r>
                    </a:p>
                  </a:txBody>
                  <a:tcPr marL="19601" marR="196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546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УКУПНО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754</a:t>
                      </a:r>
                      <a:r>
                        <a:rPr lang="sr-Cyrl-R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sr-Latn-R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749</a:t>
                      </a:r>
                      <a:r>
                        <a:rPr lang="sr-Cyrl-R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sr-Latn-R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055</a:t>
                      </a:r>
                      <a:r>
                        <a:rPr lang="sr-Cyrl-R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sr-Latn-R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sr-Cyrl-R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sr-Latn-R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01" marR="196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4020577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5201" y="-33991"/>
            <a:ext cx="8229600" cy="875082"/>
          </a:xfrm>
        </p:spPr>
        <p:txBody>
          <a:bodyPr>
            <a:noAutofit/>
          </a:bodyPr>
          <a:lstStyle/>
          <a:p>
            <a:r>
              <a:rPr lang="sr-Cyrl-RS" sz="3000" dirty="0"/>
              <a:t>Најважнији капитални пројекти у 2025. години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1742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82326D95-B0F6-4E0D-8F07-DB7D776CC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Уколико сте заинтересовани да сагледате у целини Одлуку о буџету града </a:t>
            </a:r>
            <a:r>
              <a:rPr lang="sr-Cyrl-RS" dirty="0">
                <a:solidFill>
                  <a:srgbClr val="FF0000"/>
                </a:solidFill>
              </a:rPr>
              <a:t>Ваљева </a:t>
            </a:r>
            <a:r>
              <a:rPr lang="sr-Cyrl-RS" dirty="0"/>
              <a:t>за 202</a:t>
            </a:r>
            <a:r>
              <a:rPr lang="sr-Latn-RS" dirty="0"/>
              <a:t>5</a:t>
            </a:r>
            <a:r>
              <a:rPr lang="sr-Cyrl-RS" dirty="0"/>
              <a:t>. годину, исту можете преузети на следећем линку интернет странице градске управе: 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Latn-RS" dirty="0">
                <a:solidFill>
                  <a:srgbClr val="FF0000"/>
                </a:solidFill>
              </a:rPr>
              <a:t>www.valjevo.rs</a:t>
            </a:r>
            <a:r>
              <a:rPr lang="sr-Cyrl-RS" dirty="0">
                <a:solidFill>
                  <a:srgbClr val="FF0000"/>
                </a:solidFill>
              </a:rPr>
              <a:t>  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943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5130</TotalTime>
  <Words>2100</Words>
  <Application>Microsoft Office PowerPoint</Application>
  <PresentationFormat>On-screen Show (4:3)</PresentationFormat>
  <Paragraphs>386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SimSun</vt:lpstr>
      <vt:lpstr>Arial</vt:lpstr>
      <vt:lpstr>Arial Narrow</vt:lpstr>
      <vt:lpstr>Calibri</vt:lpstr>
      <vt:lpstr>Rod</vt:lpstr>
      <vt:lpstr>Times New Roman</vt:lpstr>
      <vt:lpstr>Wingdings</vt:lpstr>
      <vt:lpstr>Custom Design</vt:lpstr>
      <vt:lpstr>ГРАД ВАЉЕВО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града?</vt:lpstr>
      <vt:lpstr>Ко учествује у буџетском процесу?</vt:lpstr>
      <vt:lpstr>На основу чега се доноси буџет?</vt:lpstr>
      <vt:lpstr>Како се пуни градска каса?</vt:lpstr>
      <vt:lpstr>Шта су приходи и примања буџета?</vt:lpstr>
      <vt:lpstr>Структура планираних прихода и примања за 2025. годину</vt:lpstr>
      <vt:lpstr>Структура планираних прихода и примања за 2025. годину</vt:lpstr>
      <vt:lpstr>Шта се променило у односу на 2024. годину?</vt:lpstr>
      <vt:lpstr>На шта се троше јавна средства?</vt:lpstr>
      <vt:lpstr>PowerPoint Presentation</vt:lpstr>
      <vt:lpstr>Структура укупно планираних расхода и издатака буџета за 2025. годину</vt:lpstr>
      <vt:lpstr>Структура планираних расхода и издатака буџета за 2025. годину</vt:lpstr>
      <vt:lpstr>Шта се променило у односу на 2024. годину?</vt:lpstr>
      <vt:lpstr>Расходи буџета по програмима </vt:lpstr>
      <vt:lpstr>Расходи по буџетским програмима</vt:lpstr>
      <vt:lpstr>Расходи буџета расподељени по директним и индиректним буџетским корисницима</vt:lpstr>
      <vt:lpstr>Најважнији капитални пројекти у 2025. години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КОВИН</dc:title>
  <dc:creator>stojkovici</dc:creator>
  <cp:lastModifiedBy>korisnik</cp:lastModifiedBy>
  <cp:revision>413</cp:revision>
  <cp:lastPrinted>2018-01-29T14:26:33Z</cp:lastPrinted>
  <dcterms:created xsi:type="dcterms:W3CDTF">2006-08-16T00:00:00Z</dcterms:created>
  <dcterms:modified xsi:type="dcterms:W3CDTF">2024-11-01T14:08:51Z</dcterms:modified>
</cp:coreProperties>
</file>